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Corsiva"/>
      <p:regular r:id="rId29"/>
      <p:bold r:id="rId30"/>
      <p:italic r:id="rId31"/>
      <p:boldItalic r:id="rId32"/>
    </p:embeddedFon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rsiv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orsiva-italic.fntdata"/><Relationship Id="rId30" Type="http://schemas.openxmlformats.org/officeDocument/2006/relationships/font" Target="fonts/Corsiva-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Corsiva-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epochtimes.com/health/early-signs-of-heart-disease-harvards-prevention-tips-5722182?utm_source=ref_share&amp;utm_campaign=copy&amp;welcomeuser=1"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epochtimes.com/health/early-signs-of-heart-disease-harvards-prevention-tips-5722182?utm_source=ref_share&amp;utm_campaign=copy&amp;welcomeuser=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search?k=male+symbo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Hardeep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3b85c0e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3b85c0e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Krishan.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Chi-Square Statistic: 73.68984583164412 P-Value: 3.77e-15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Degrees of Freedom: 4 Expected Frequencies Table: [[95.03311258 79.96688742] [35.29801325 29.70198675] [20.63576159 17.36423841] [10.86092715 9.13907285] [ 2.17218543 1.82781457]]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Reject the null hypothesis - there is a significant relationship between the number of blood vessels (ca) and heart disease.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3bd34d88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3bd34d88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3bd34d88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03bd34d88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83660a4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83660a4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43724b9d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43724b9d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Daneil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83660a431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83660a431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83660a431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83660a431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83660a431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83660a431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Daneil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43724b9d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43724b9d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Daniel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presents a </a:t>
            </a:r>
            <a:r>
              <a:rPr b="1" lang="en">
                <a:solidFill>
                  <a:schemeClr val="dk1"/>
                </a:solidFill>
              </a:rPr>
              <a:t>correlation heatmap</a:t>
            </a:r>
            <a:r>
              <a:rPr lang="en">
                <a:solidFill>
                  <a:schemeClr val="dk1"/>
                </a:solidFill>
              </a:rPr>
              <a:t> that shows the relationships between key variables related to heart disease.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Correlation values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Positive values</a:t>
            </a:r>
            <a:r>
              <a:rPr lang="en">
                <a:solidFill>
                  <a:schemeClr val="dk1"/>
                </a:solidFill>
              </a:rPr>
              <a:t> indicate a </a:t>
            </a:r>
            <a:r>
              <a:rPr b="1" lang="en">
                <a:solidFill>
                  <a:schemeClr val="dk1"/>
                </a:solidFill>
              </a:rPr>
              <a:t>positive correlation</a:t>
            </a:r>
            <a:r>
              <a:rPr lang="en">
                <a:solidFill>
                  <a:schemeClr val="dk1"/>
                </a:solidFill>
              </a:rPr>
              <a:t> (as one variable increases, so does the 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Negative values</a:t>
            </a:r>
            <a:r>
              <a:rPr lang="en">
                <a:solidFill>
                  <a:schemeClr val="dk1"/>
                </a:solidFill>
              </a:rPr>
              <a:t> indicate a </a:t>
            </a:r>
            <a:r>
              <a:rPr b="1" lang="en">
                <a:solidFill>
                  <a:schemeClr val="dk1"/>
                </a:solidFill>
              </a:rPr>
              <a:t>negative correlation</a:t>
            </a:r>
            <a:r>
              <a:rPr lang="en">
                <a:solidFill>
                  <a:schemeClr val="dk1"/>
                </a:solidFill>
              </a:rPr>
              <a:t> (as one variable increases, the other decreases).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 closer the value is to 1 or -1, the stronger the correlation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Positive Correlations: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Chest Pain</a:t>
            </a:r>
            <a:r>
              <a:rPr lang="en">
                <a:solidFill>
                  <a:schemeClr val="dk1"/>
                </a:solidFill>
              </a:rPr>
              <a:t> shows a </a:t>
            </a:r>
            <a:r>
              <a:rPr b="1" lang="en">
                <a:solidFill>
                  <a:schemeClr val="dk1"/>
                </a:solidFill>
              </a:rPr>
              <a:t>strong positive correlation</a:t>
            </a:r>
            <a:r>
              <a:rPr lang="en">
                <a:solidFill>
                  <a:schemeClr val="dk1"/>
                </a:solidFill>
              </a:rPr>
              <a:t> with the likelihood of a heart disorder. This is expected, as chest pain is a common symptom of heart disease.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t>
            </a:r>
            <a:r>
              <a:rPr b="1" lang="en">
                <a:solidFill>
                  <a:schemeClr val="dk1"/>
                </a:solidFill>
              </a:rPr>
              <a:t>abnormal ST curve on ECG</a:t>
            </a:r>
            <a:r>
              <a:rPr lang="en">
                <a:solidFill>
                  <a:schemeClr val="dk1"/>
                </a:solidFill>
              </a:rPr>
              <a:t> is also highly correlated with heart issues. The ST segment typically reflects heart health, and any deviations indicate heart abnormalities.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Blocked arteries</a:t>
            </a:r>
            <a:r>
              <a:rPr lang="en">
                <a:solidFill>
                  <a:schemeClr val="dk1"/>
                </a:solidFill>
              </a:rPr>
              <a:t> (presumably indicated by angiogram results) have a strong correlation with heart disorders. Blockages are a primary factor leading to heart attacks and heart failure.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Negative Correlation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Maximum heart rate (Max HR)</a:t>
            </a:r>
            <a:r>
              <a:rPr lang="en">
                <a:solidFill>
                  <a:schemeClr val="dk1"/>
                </a:solidFill>
              </a:rPr>
              <a:t> has a </a:t>
            </a:r>
            <a:r>
              <a:rPr b="1" lang="en">
                <a:solidFill>
                  <a:schemeClr val="dk1"/>
                </a:solidFill>
              </a:rPr>
              <a:t>strong negative correlation</a:t>
            </a:r>
            <a:r>
              <a:rPr lang="en">
                <a:solidFill>
                  <a:schemeClr val="dk1"/>
                </a:solidFill>
              </a:rPr>
              <a:t> with heart disorders. This implies that patients with lower maximum heart rates tend to show higher likelihoods of heart conditions, which makes sense since a lower heart rate can indicate reduced cardiovascular efficiency.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Using these correlations, we can identify key </a:t>
            </a:r>
            <a:r>
              <a:rPr b="1" lang="en">
                <a:solidFill>
                  <a:schemeClr val="dk1"/>
                </a:solidFill>
              </a:rPr>
              <a:t>predictors</a:t>
            </a:r>
            <a:r>
              <a:rPr lang="en">
                <a:solidFill>
                  <a:schemeClr val="dk1"/>
                </a:solidFill>
              </a:rPr>
              <a:t> of heart disease, which will help in </a:t>
            </a:r>
            <a:r>
              <a:rPr b="1" lang="en">
                <a:solidFill>
                  <a:schemeClr val="dk1"/>
                </a:solidFill>
              </a:rPr>
              <a:t>early diagnosis</a:t>
            </a:r>
            <a:r>
              <a:rPr lang="en">
                <a:solidFill>
                  <a:schemeClr val="dk1"/>
                </a:solidFill>
              </a:rPr>
              <a:t> and </a:t>
            </a:r>
            <a:r>
              <a:rPr b="1" lang="en">
                <a:solidFill>
                  <a:schemeClr val="dk1"/>
                </a:solidFill>
              </a:rPr>
              <a:t>preventative strategies</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0f7670e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0f7670e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Anvita</a:t>
            </a:r>
            <a:endParaRPr/>
          </a:p>
          <a:p>
            <a:pPr indent="0" lvl="0" marL="0" rtl="0" algn="l">
              <a:lnSpc>
                <a:spcPct val="115000"/>
              </a:lnSpc>
              <a:spcBef>
                <a:spcPts val="1200"/>
              </a:spcBef>
              <a:spcAft>
                <a:spcPts val="0"/>
              </a:spcAft>
              <a:buNone/>
            </a:pPr>
            <a:r>
              <a:rPr lang="en">
                <a:solidFill>
                  <a:schemeClr val="dk1"/>
                </a:solidFill>
              </a:rPr>
              <a:t>This slide focuses on the limitations of our dataset, which can impact the reliability and comprehensiveness of our heart disease analysis.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Small Dataset size</a:t>
            </a:r>
            <a:r>
              <a:rPr lang="en">
                <a:solidFill>
                  <a:schemeClr val="dk1"/>
                </a:solidFill>
              </a:rPr>
              <a:t>- Our initial dataset included 1,025, after removing duplicates, our sample size was significantly reduced to 302 rows. This smaller sample size might not fully capture the broader trends present in larger, more diverse populations, thereby limiting the usefulness of our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Age limitations</a:t>
            </a:r>
            <a:r>
              <a:rPr lang="en">
                <a:solidFill>
                  <a:schemeClr val="dk1"/>
                </a:solidFill>
              </a:rPr>
              <a:t> - The dataset does not include participants over </a:t>
            </a:r>
            <a:r>
              <a:rPr b="1" lang="en">
                <a:solidFill>
                  <a:schemeClr val="dk1"/>
                </a:solidFill>
              </a:rPr>
              <a:t>77 years old</a:t>
            </a:r>
            <a:r>
              <a:rPr lang="en">
                <a:solidFill>
                  <a:schemeClr val="dk1"/>
                </a:solidFill>
              </a:rPr>
              <a:t>, which omits a critical population segment since heart disease risk increases with 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Gender Imbalance - </a:t>
            </a:r>
            <a:r>
              <a:rPr lang="en">
                <a:solidFill>
                  <a:schemeClr val="dk1"/>
                </a:solidFill>
              </a:rPr>
              <a:t>Our dataset was disproportionate to men; total number of women was 96 as compared to 206 men participants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Fasting Blood Sugar Levels</a:t>
            </a:r>
            <a:r>
              <a:rPr lang="en">
                <a:solidFill>
                  <a:schemeClr val="dk1"/>
                </a:solidFill>
              </a:rPr>
              <a:t>: There are </a:t>
            </a:r>
            <a:r>
              <a:rPr b="1" lang="en">
                <a:solidFill>
                  <a:schemeClr val="dk1"/>
                </a:solidFill>
              </a:rPr>
              <a:t>fewer people with high fasting blood sugar levels</a:t>
            </a:r>
            <a:r>
              <a:rPr lang="en">
                <a:solidFill>
                  <a:schemeClr val="dk1"/>
                </a:solidFill>
              </a:rPr>
              <a:t> (&gt;120 mg/dl), which is important because high blood sugar is a key risk factor for heart disease, especially in diabetic patients.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Lack of Interdependencies: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The analysis does not fully reflect the </a:t>
            </a:r>
            <a:r>
              <a:rPr b="1" lang="en">
                <a:solidFill>
                  <a:schemeClr val="dk1"/>
                </a:solidFill>
              </a:rPr>
              <a:t>complex interplay</a:t>
            </a:r>
            <a:r>
              <a:rPr lang="en">
                <a:solidFill>
                  <a:schemeClr val="dk1"/>
                </a:solidFill>
              </a:rPr>
              <a:t> between variables. Heart disease is not caused by any single factor but by </a:t>
            </a:r>
            <a:r>
              <a:rPr b="1" lang="en">
                <a:solidFill>
                  <a:schemeClr val="dk1"/>
                </a:solidFill>
              </a:rPr>
              <a:t>multiple interrelated factors</a:t>
            </a:r>
            <a:r>
              <a:rPr lang="en">
                <a:solidFill>
                  <a:schemeClr val="dk1"/>
                </a:solidFill>
              </a:rPr>
              <a:t> (e.g., age, cholesterol, blood pressure).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dataset might miss some of these interdependencies due to its size and scope, potentially leading to </a:t>
            </a:r>
            <a:r>
              <a:rPr b="1" lang="en">
                <a:solidFill>
                  <a:schemeClr val="dk1"/>
                </a:solidFill>
              </a:rPr>
              <a:t>oversimplified conclusions</a:t>
            </a:r>
            <a:r>
              <a:rPr lang="en">
                <a:solidFill>
                  <a:schemeClr val="dk1"/>
                </a:solidFill>
              </a:rPr>
              <a:t>.</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0f7670e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0f7670e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Hardeep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0f7670e3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0f7670e3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Anvita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3cf917be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3cf917be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Anvita</a:t>
            </a:r>
            <a:endParaRPr/>
          </a:p>
          <a:p>
            <a:pPr indent="0" lvl="0" marL="0" rtl="0" algn="l">
              <a:spcBef>
                <a:spcPts val="0"/>
              </a:spcBef>
              <a:spcAft>
                <a:spcPts val="0"/>
              </a:spcAft>
              <a:buNone/>
            </a:pPr>
            <a:r>
              <a:rPr lang="en" u="sng">
                <a:solidFill>
                  <a:schemeClr val="hlink"/>
                </a:solidFill>
                <a:hlinkClick r:id="rId2"/>
              </a:rPr>
              <a:t>Early Signs of Heart Disease: Harvard’s Prevention Tips | The Epoch Times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43724b9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43724b9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Anvita</a:t>
            </a:r>
            <a:endParaRPr/>
          </a:p>
          <a:p>
            <a:pPr indent="0" lvl="0" marL="0" rtl="0" algn="l">
              <a:spcBef>
                <a:spcPts val="0"/>
              </a:spcBef>
              <a:spcAft>
                <a:spcPts val="0"/>
              </a:spcAft>
              <a:buNone/>
            </a:pPr>
            <a:r>
              <a:rPr lang="en" u="sng">
                <a:solidFill>
                  <a:schemeClr val="hlink"/>
                </a:solidFill>
                <a:hlinkClick r:id="rId2"/>
              </a:rPr>
              <a:t>Early Signs of Heart Disease: Harvard’s Prevention Tips | The Epoch Times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85ccf747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85ccf747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31979f82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31979f82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Hardeep</a:t>
            </a:r>
            <a:endParaRPr sz="1800">
              <a:solidFill>
                <a:srgbClr val="595959"/>
              </a:solidFill>
            </a:endParaRPr>
          </a:p>
          <a:p>
            <a:pPr indent="0" lvl="0" marL="0" rtl="0" algn="l">
              <a:spcBef>
                <a:spcPts val="0"/>
              </a:spcBef>
              <a:spcAft>
                <a:spcPts val="0"/>
              </a:spcAft>
              <a:buClr>
                <a:schemeClr val="dk1"/>
              </a:buClr>
              <a:buSzPts val="1100"/>
              <a:buFont typeface="Arial"/>
              <a:buNone/>
            </a:pPr>
            <a:r>
              <a:rPr lang="en" sz="1800">
                <a:solidFill>
                  <a:srgbClr val="595959"/>
                </a:solidFill>
              </a:rPr>
              <a:t>Update the list to remove variable not studied.</a:t>
            </a: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31979f82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31979f82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Hardeep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43724b9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43724b9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Hardeep</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slide presents a </a:t>
            </a:r>
            <a:r>
              <a:rPr b="1" lang="en">
                <a:solidFill>
                  <a:schemeClr val="dk1"/>
                </a:solidFill>
              </a:rPr>
              <a:t>correlation heatmap</a:t>
            </a:r>
            <a:r>
              <a:rPr lang="en">
                <a:solidFill>
                  <a:schemeClr val="dk1"/>
                </a:solidFill>
              </a:rPr>
              <a:t> that shows the relationships between key variables related to heart disease.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Correlation values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Positive values</a:t>
            </a:r>
            <a:r>
              <a:rPr lang="en">
                <a:solidFill>
                  <a:schemeClr val="dk1"/>
                </a:solidFill>
              </a:rPr>
              <a:t> indicate a </a:t>
            </a:r>
            <a:r>
              <a:rPr b="1" lang="en">
                <a:solidFill>
                  <a:schemeClr val="dk1"/>
                </a:solidFill>
              </a:rPr>
              <a:t>positive correlation</a:t>
            </a:r>
            <a:r>
              <a:rPr lang="en">
                <a:solidFill>
                  <a:schemeClr val="dk1"/>
                </a:solidFill>
              </a:rPr>
              <a:t> (as one variable increases, so does the 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Negative values</a:t>
            </a:r>
            <a:r>
              <a:rPr lang="en">
                <a:solidFill>
                  <a:schemeClr val="dk1"/>
                </a:solidFill>
              </a:rPr>
              <a:t> indicate a </a:t>
            </a:r>
            <a:r>
              <a:rPr b="1" lang="en">
                <a:solidFill>
                  <a:schemeClr val="dk1"/>
                </a:solidFill>
              </a:rPr>
              <a:t>negative correlation</a:t>
            </a:r>
            <a:r>
              <a:rPr lang="en">
                <a:solidFill>
                  <a:schemeClr val="dk1"/>
                </a:solidFill>
              </a:rPr>
              <a:t> (as one variable increases, the other decreases).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The closer the value is to 1 or -1, the stronger the correlation</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Positive Correlations: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Chest Pain</a:t>
            </a:r>
            <a:r>
              <a:rPr lang="en">
                <a:solidFill>
                  <a:schemeClr val="dk1"/>
                </a:solidFill>
              </a:rPr>
              <a:t> shows a </a:t>
            </a:r>
            <a:r>
              <a:rPr b="1" lang="en">
                <a:solidFill>
                  <a:schemeClr val="dk1"/>
                </a:solidFill>
              </a:rPr>
              <a:t>strong positive correlation</a:t>
            </a:r>
            <a:r>
              <a:rPr lang="en">
                <a:solidFill>
                  <a:schemeClr val="dk1"/>
                </a:solidFill>
              </a:rPr>
              <a:t> with the likelihood of a heart disorder. This is expected, as chest pain is a common symptom of heart disease.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 </a:t>
            </a:r>
            <a:r>
              <a:rPr b="1" lang="en">
                <a:solidFill>
                  <a:schemeClr val="dk1"/>
                </a:solidFill>
              </a:rPr>
              <a:t>abnormal ST curve on ECG</a:t>
            </a:r>
            <a:r>
              <a:rPr lang="en">
                <a:solidFill>
                  <a:schemeClr val="dk1"/>
                </a:solidFill>
              </a:rPr>
              <a:t> is also highly correlated with heart issues. The ST segment typically reflects heart health, and any deviations indicate heart abnormalities.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Blocked arteries</a:t>
            </a:r>
            <a:r>
              <a:rPr lang="en">
                <a:solidFill>
                  <a:schemeClr val="dk1"/>
                </a:solidFill>
              </a:rPr>
              <a:t> (presumably indicated by angiogram results) have a strong correlation with heart disorders. Blockages are a primary factor leading to heart attacks and heart failure.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Negative Correlation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Maximum heart rate (Max HR)</a:t>
            </a:r>
            <a:r>
              <a:rPr lang="en">
                <a:solidFill>
                  <a:schemeClr val="dk1"/>
                </a:solidFill>
              </a:rPr>
              <a:t> has a </a:t>
            </a:r>
            <a:r>
              <a:rPr b="1" lang="en">
                <a:solidFill>
                  <a:schemeClr val="dk1"/>
                </a:solidFill>
              </a:rPr>
              <a:t>strong negative correlation</a:t>
            </a:r>
            <a:r>
              <a:rPr lang="en">
                <a:solidFill>
                  <a:schemeClr val="dk1"/>
                </a:solidFill>
              </a:rPr>
              <a:t> with heart disorders. This implies that patients with lower maximum heart rates tend to show higher likelihoods of heart conditions, which makes sense since a lower heart rate can indicate reduced cardiovascular efficiency.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Using these correlations, we can identify key </a:t>
            </a:r>
            <a:r>
              <a:rPr b="1" lang="en">
                <a:solidFill>
                  <a:schemeClr val="dk1"/>
                </a:solidFill>
              </a:rPr>
              <a:t>predictors</a:t>
            </a:r>
            <a:r>
              <a:rPr lang="en">
                <a:solidFill>
                  <a:schemeClr val="dk1"/>
                </a:solidFill>
              </a:rPr>
              <a:t> of heart disease, which will help in </a:t>
            </a:r>
            <a:r>
              <a:rPr b="1" lang="en">
                <a:solidFill>
                  <a:schemeClr val="dk1"/>
                </a:solidFill>
              </a:rPr>
              <a:t>early diagnosis</a:t>
            </a:r>
            <a:r>
              <a:rPr lang="en">
                <a:solidFill>
                  <a:schemeClr val="dk1"/>
                </a:solidFill>
              </a:rPr>
              <a:t> and </a:t>
            </a:r>
            <a:r>
              <a:rPr b="1" lang="en">
                <a:solidFill>
                  <a:schemeClr val="dk1"/>
                </a:solidFill>
              </a:rPr>
              <a:t>preventative strategies</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0f7670e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0f7670e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Aleksandra</a:t>
            </a:r>
            <a:endParaRPr/>
          </a:p>
          <a:p>
            <a:pPr indent="0" lvl="0" marL="0" rtl="0" algn="l">
              <a:lnSpc>
                <a:spcPct val="115000"/>
              </a:lnSpc>
              <a:spcBef>
                <a:spcPts val="0"/>
              </a:spcBef>
              <a:spcAft>
                <a:spcPts val="1200"/>
              </a:spcAft>
              <a:buClr>
                <a:schemeClr val="dk1"/>
              </a:buClr>
              <a:buSzPts val="1100"/>
              <a:buFont typeface="Arial"/>
              <a:buNone/>
            </a:pPr>
            <a:r>
              <a:rPr b="1" lang="en" sz="1150" u="sng">
                <a:solidFill>
                  <a:srgbClr val="0097A7"/>
                </a:solidFill>
                <a:highlight>
                  <a:srgbClr val="F8F8F8"/>
                </a:highlight>
                <a:hlinkClick r:id="rId2">
                  <a:extLst>
                    <a:ext uri="{A12FA001-AC4F-418D-AE19-62706E023703}">
                      <ahyp:hlinkClr val="tx"/>
                    </a:ext>
                  </a:extLst>
                </a:hlinkClick>
              </a:rPr>
              <a:t>https://stock.adobe.com/search?k=male+symbol</a:t>
            </a:r>
            <a:r>
              <a:rPr b="1" lang="en" sz="1150">
                <a:solidFill>
                  <a:srgbClr val="595959"/>
                </a:solidFill>
                <a:highlight>
                  <a:srgbClr val="F8F8F8"/>
                </a:highlight>
              </a:rPr>
              <a:t> (gender symbol)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29ffe1e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29ffe1e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Aleksandra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ST segment represents the period in the cardiac cycle when the muscular layer of the heart contracts to expel blood.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83a3421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83a3421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Aleksandra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29ffe1e4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29ffe1e4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Aleksandra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johnsmith88/heart-disease-dataset"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8.jpg"/><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63575"/>
            <a:ext cx="8520600" cy="954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200">
                <a:solidFill>
                  <a:srgbClr val="CC0000"/>
                </a:solidFill>
              </a:rPr>
              <a:t>Heart Disease Clinical Data Analysis</a:t>
            </a:r>
            <a:endParaRPr sz="4200">
              <a:solidFill>
                <a:srgbClr val="CC0000"/>
              </a:solidFill>
            </a:endParaRPr>
          </a:p>
        </p:txBody>
      </p:sp>
      <p:sp>
        <p:nvSpPr>
          <p:cNvPr id="55" name="Google Shape;55;p13"/>
          <p:cNvSpPr txBox="1"/>
          <p:nvPr>
            <p:ph idx="1" type="subTitle"/>
          </p:nvPr>
        </p:nvSpPr>
        <p:spPr>
          <a:xfrm>
            <a:off x="4519050" y="1935800"/>
            <a:ext cx="3178200" cy="28572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b="1" lang="en" sz="1800"/>
              <a:t>Team 1</a:t>
            </a:r>
            <a:endParaRPr b="1" sz="1800"/>
          </a:p>
          <a:p>
            <a:pPr indent="-325755" lvl="0" marL="457200" rtl="0" algn="l">
              <a:lnSpc>
                <a:spcPct val="100000"/>
              </a:lnSpc>
              <a:spcBef>
                <a:spcPts val="1200"/>
              </a:spcBef>
              <a:spcAft>
                <a:spcPts val="0"/>
              </a:spcAft>
              <a:buSzPct val="100000"/>
              <a:buChar char="●"/>
            </a:pPr>
            <a:r>
              <a:rPr lang="en" sz="1800"/>
              <a:t>Daniel Allen</a:t>
            </a:r>
            <a:endParaRPr sz="1800"/>
          </a:p>
          <a:p>
            <a:pPr indent="-304165" lvl="1" marL="571500" rtl="0" algn="l">
              <a:spcBef>
                <a:spcPts val="0"/>
              </a:spcBef>
              <a:spcAft>
                <a:spcPts val="0"/>
              </a:spcAft>
              <a:buSzPct val="116666"/>
              <a:buChar char="○"/>
            </a:pPr>
            <a:r>
              <a:rPr lang="en" sz="1200"/>
              <a:t>(Registered Nurse)</a:t>
            </a:r>
            <a:endParaRPr sz="1200"/>
          </a:p>
          <a:p>
            <a:pPr indent="0" lvl="0" marL="914400" rtl="0" algn="l">
              <a:spcBef>
                <a:spcPts val="0"/>
              </a:spcBef>
              <a:spcAft>
                <a:spcPts val="0"/>
              </a:spcAft>
              <a:buNone/>
            </a:pPr>
            <a:r>
              <a:t/>
            </a:r>
            <a:endParaRPr sz="1200"/>
          </a:p>
          <a:p>
            <a:pPr indent="-325755" lvl="0" marL="457200" rtl="0" algn="l">
              <a:lnSpc>
                <a:spcPct val="115000"/>
              </a:lnSpc>
              <a:spcBef>
                <a:spcPts val="0"/>
              </a:spcBef>
              <a:spcAft>
                <a:spcPts val="0"/>
              </a:spcAft>
              <a:buSzPct val="100000"/>
              <a:buChar char="●"/>
            </a:pPr>
            <a:r>
              <a:rPr lang="en" sz="1800"/>
              <a:t>Aleksandra Kutz</a:t>
            </a:r>
            <a:endParaRPr sz="1800"/>
          </a:p>
          <a:p>
            <a:pPr indent="-304165" lvl="1" marL="571500" rtl="0" algn="l">
              <a:spcBef>
                <a:spcPts val="0"/>
              </a:spcBef>
              <a:spcAft>
                <a:spcPts val="0"/>
              </a:spcAft>
              <a:buSzPct val="116666"/>
              <a:buChar char="○"/>
            </a:pPr>
            <a:r>
              <a:rPr lang="en" sz="1200"/>
              <a:t>(Social work)</a:t>
            </a:r>
            <a:endParaRPr sz="1200"/>
          </a:p>
          <a:p>
            <a:pPr indent="0" lvl="0" marL="914400" rtl="0" algn="l">
              <a:spcBef>
                <a:spcPts val="0"/>
              </a:spcBef>
              <a:spcAft>
                <a:spcPts val="0"/>
              </a:spcAft>
              <a:buNone/>
            </a:pPr>
            <a:r>
              <a:t/>
            </a:r>
            <a:endParaRPr sz="1200"/>
          </a:p>
          <a:p>
            <a:pPr indent="-325755" lvl="0" marL="457200" rtl="0" algn="l">
              <a:lnSpc>
                <a:spcPct val="115000"/>
              </a:lnSpc>
              <a:spcBef>
                <a:spcPts val="0"/>
              </a:spcBef>
              <a:spcAft>
                <a:spcPts val="0"/>
              </a:spcAft>
              <a:buSzPct val="100000"/>
              <a:buChar char="●"/>
            </a:pPr>
            <a:r>
              <a:rPr lang="en" sz="1800"/>
              <a:t>Hardeep Gumber </a:t>
            </a:r>
            <a:endParaRPr sz="1800"/>
          </a:p>
          <a:p>
            <a:pPr indent="-304165" lvl="1" marL="571500" rtl="0" algn="l">
              <a:spcBef>
                <a:spcPts val="0"/>
              </a:spcBef>
              <a:spcAft>
                <a:spcPts val="0"/>
              </a:spcAft>
              <a:buSzPct val="116666"/>
              <a:buChar char="○"/>
            </a:pPr>
            <a:r>
              <a:rPr lang="en" sz="1200"/>
              <a:t>(Research Scientist)</a:t>
            </a:r>
            <a:endParaRPr sz="1200"/>
          </a:p>
          <a:p>
            <a:pPr indent="0" lvl="0" marL="914400" rtl="0" algn="l">
              <a:spcBef>
                <a:spcPts val="0"/>
              </a:spcBef>
              <a:spcAft>
                <a:spcPts val="0"/>
              </a:spcAft>
              <a:buNone/>
            </a:pPr>
            <a:r>
              <a:t/>
            </a:r>
            <a:endParaRPr sz="1200"/>
          </a:p>
          <a:p>
            <a:pPr indent="-325755" lvl="0" marL="457200" rtl="0" algn="l">
              <a:lnSpc>
                <a:spcPct val="115000"/>
              </a:lnSpc>
              <a:spcBef>
                <a:spcPts val="0"/>
              </a:spcBef>
              <a:spcAft>
                <a:spcPts val="0"/>
              </a:spcAft>
              <a:buSzPct val="100000"/>
              <a:buChar char="●"/>
            </a:pPr>
            <a:r>
              <a:rPr lang="en" sz="1800"/>
              <a:t>Krishan Pandey</a:t>
            </a:r>
            <a:endParaRPr sz="1800"/>
          </a:p>
          <a:p>
            <a:pPr indent="-304165" lvl="1" marL="571500" rtl="0" algn="l">
              <a:spcBef>
                <a:spcPts val="0"/>
              </a:spcBef>
              <a:spcAft>
                <a:spcPts val="0"/>
              </a:spcAft>
              <a:buSzPct val="116666"/>
              <a:buChar char="○"/>
            </a:pPr>
            <a:r>
              <a:rPr lang="en" sz="1200"/>
              <a:t>(Infectious disease researcher)</a:t>
            </a:r>
            <a:endParaRPr sz="1200"/>
          </a:p>
          <a:p>
            <a:pPr indent="0" lvl="0" marL="914400" rtl="0" algn="l">
              <a:spcBef>
                <a:spcPts val="0"/>
              </a:spcBef>
              <a:spcAft>
                <a:spcPts val="0"/>
              </a:spcAft>
              <a:buNone/>
            </a:pPr>
            <a:r>
              <a:t/>
            </a:r>
            <a:endParaRPr sz="1200"/>
          </a:p>
          <a:p>
            <a:pPr indent="-325755" lvl="0" marL="457200" rtl="0" algn="l">
              <a:lnSpc>
                <a:spcPct val="115000"/>
              </a:lnSpc>
              <a:spcBef>
                <a:spcPts val="0"/>
              </a:spcBef>
              <a:spcAft>
                <a:spcPts val="0"/>
              </a:spcAft>
              <a:buSzPct val="100000"/>
              <a:buChar char="●"/>
            </a:pPr>
            <a:r>
              <a:rPr lang="en" sz="1800"/>
              <a:t>Anvita Iyer </a:t>
            </a:r>
            <a:endParaRPr sz="1800"/>
          </a:p>
          <a:p>
            <a:pPr indent="-304165" lvl="1" marL="571500" rtl="0" algn="l">
              <a:spcBef>
                <a:spcPts val="0"/>
              </a:spcBef>
              <a:spcAft>
                <a:spcPts val="0"/>
              </a:spcAft>
              <a:buSzPct val="116666"/>
              <a:buChar char="○"/>
            </a:pPr>
            <a:r>
              <a:rPr lang="en" sz="1200"/>
              <a:t>(Accounting)</a:t>
            </a:r>
            <a:endParaRPr sz="1800"/>
          </a:p>
        </p:txBody>
      </p:sp>
      <p:pic>
        <p:nvPicPr>
          <p:cNvPr id="56" name="Google Shape;56;p13"/>
          <p:cNvPicPr preferRelativeResize="0"/>
          <p:nvPr/>
        </p:nvPicPr>
        <p:blipFill>
          <a:blip r:embed="rId3">
            <a:alphaModFix/>
          </a:blip>
          <a:stretch>
            <a:fillRect/>
          </a:stretch>
        </p:blipFill>
        <p:spPr>
          <a:xfrm>
            <a:off x="907575" y="1708750"/>
            <a:ext cx="2603275" cy="2630050"/>
          </a:xfrm>
          <a:prstGeom prst="rect">
            <a:avLst/>
          </a:prstGeom>
          <a:noFill/>
          <a:ln>
            <a:noFill/>
          </a:ln>
        </p:spPr>
      </p:pic>
      <p:sp>
        <p:nvSpPr>
          <p:cNvPr id="57" name="Google Shape;57;p13"/>
          <p:cNvSpPr txBox="1"/>
          <p:nvPr/>
        </p:nvSpPr>
        <p:spPr>
          <a:xfrm>
            <a:off x="8150075" y="4792875"/>
            <a:ext cx="100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97625" y="64025"/>
            <a:ext cx="9097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rgbClr val="CC0000"/>
                </a:solidFill>
              </a:rPr>
              <a:t>Correlation</a:t>
            </a:r>
            <a:r>
              <a:rPr b="1" lang="en" sz="2320">
                <a:solidFill>
                  <a:srgbClr val="CC0000"/>
                </a:solidFill>
              </a:rPr>
              <a:t> of calcification of major vessels and heart disease</a:t>
            </a:r>
            <a:endParaRPr b="1" sz="2320">
              <a:solidFill>
                <a:srgbClr val="CC0000"/>
              </a:solidFill>
            </a:endParaRPr>
          </a:p>
        </p:txBody>
      </p:sp>
      <p:sp>
        <p:nvSpPr>
          <p:cNvPr id="133" name="Google Shape;133;p22"/>
          <p:cNvSpPr txBox="1"/>
          <p:nvPr>
            <p:ph idx="1" type="body"/>
          </p:nvPr>
        </p:nvSpPr>
        <p:spPr>
          <a:xfrm>
            <a:off x="298275" y="1139025"/>
            <a:ext cx="3595800" cy="22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Determined the correlation between degrees of calcification and heart disease; plotted percentage of individuals in each category.</a:t>
            </a:r>
            <a:endParaRPr sz="1400">
              <a:solidFill>
                <a:schemeClr val="dk1"/>
              </a:solidFill>
            </a:endParaRPr>
          </a:p>
          <a:p>
            <a:pPr indent="0" lvl="0" marL="0" rtl="0" algn="l">
              <a:spcBef>
                <a:spcPts val="1200"/>
              </a:spcBef>
              <a:spcAft>
                <a:spcPts val="1200"/>
              </a:spcAft>
              <a:buNone/>
            </a:pPr>
            <a:r>
              <a:rPr b="1" lang="en" sz="1400">
                <a:solidFill>
                  <a:schemeClr val="dk1"/>
                </a:solidFill>
              </a:rPr>
              <a:t>Calcification of major vessels is a good indicator of heart </a:t>
            </a:r>
            <a:r>
              <a:rPr b="1" lang="en" sz="1400">
                <a:solidFill>
                  <a:schemeClr val="dk1"/>
                </a:solidFill>
              </a:rPr>
              <a:t>disease !</a:t>
            </a:r>
            <a:endParaRPr b="1" sz="1400">
              <a:solidFill>
                <a:schemeClr val="dk1"/>
              </a:solidFill>
            </a:endParaRPr>
          </a:p>
        </p:txBody>
      </p:sp>
      <p:sp>
        <p:nvSpPr>
          <p:cNvPr id="134" name="Google Shape;134;p22"/>
          <p:cNvSpPr txBox="1"/>
          <p:nvPr/>
        </p:nvSpPr>
        <p:spPr>
          <a:xfrm>
            <a:off x="218400" y="4056450"/>
            <a:ext cx="8707200" cy="9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rPr>
              <a:t>Chi-Square Statistic: 73.68984583164412 </a:t>
            </a:r>
            <a:r>
              <a:rPr b="1" lang="en" sz="800">
                <a:solidFill>
                  <a:srgbClr val="0000FF"/>
                </a:solidFill>
              </a:rPr>
              <a:t>P-Value: 3.77e-15 </a:t>
            </a:r>
            <a:endParaRPr b="1" sz="800">
              <a:solidFill>
                <a:srgbClr val="0000FF"/>
              </a:solidFill>
            </a:endParaRPr>
          </a:p>
          <a:p>
            <a:pPr indent="0" lvl="0" marL="0" rtl="0" algn="l">
              <a:lnSpc>
                <a:spcPct val="115000"/>
              </a:lnSpc>
              <a:spcBef>
                <a:spcPts val="0"/>
              </a:spcBef>
              <a:spcAft>
                <a:spcPts val="0"/>
              </a:spcAft>
              <a:buNone/>
            </a:pPr>
            <a:r>
              <a:t/>
            </a:r>
            <a:endParaRPr sz="800">
              <a:solidFill>
                <a:srgbClr val="0000FF"/>
              </a:solidFill>
            </a:endParaRPr>
          </a:p>
          <a:p>
            <a:pPr indent="0" lvl="0" marL="0" rtl="0" algn="l">
              <a:lnSpc>
                <a:spcPct val="115000"/>
              </a:lnSpc>
              <a:spcBef>
                <a:spcPts val="0"/>
              </a:spcBef>
              <a:spcAft>
                <a:spcPts val="0"/>
              </a:spcAft>
              <a:buNone/>
            </a:pPr>
            <a:r>
              <a:rPr b="1" lang="en">
                <a:solidFill>
                  <a:srgbClr val="0000FF"/>
                </a:solidFill>
              </a:rPr>
              <a:t>Reject the null hypothesis - there is a significant relationship between the number of blood vessels  (ca) and heart disease.</a:t>
            </a:r>
            <a:endParaRPr b="1">
              <a:solidFill>
                <a:srgbClr val="0000FF"/>
              </a:solidFill>
            </a:endParaRPr>
          </a:p>
        </p:txBody>
      </p:sp>
      <p:pic>
        <p:nvPicPr>
          <p:cNvPr id="135" name="Google Shape;135;p22"/>
          <p:cNvPicPr preferRelativeResize="0"/>
          <p:nvPr/>
        </p:nvPicPr>
        <p:blipFill>
          <a:blip r:embed="rId3">
            <a:alphaModFix/>
          </a:blip>
          <a:stretch>
            <a:fillRect/>
          </a:stretch>
        </p:blipFill>
        <p:spPr>
          <a:xfrm>
            <a:off x="4189200" y="743687"/>
            <a:ext cx="4552900" cy="315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115150"/>
            <a:ext cx="80943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611">
                <a:solidFill>
                  <a:srgbClr val="CC0000"/>
                </a:solidFill>
              </a:rPr>
              <a:t>Correlation between m</a:t>
            </a:r>
            <a:r>
              <a:rPr b="1" lang="en" sz="2611">
                <a:solidFill>
                  <a:srgbClr val="CC0000"/>
                </a:solidFill>
              </a:rPr>
              <a:t>ax heart rate post exercise, age and heart disease</a:t>
            </a:r>
            <a:endParaRPr b="1" sz="2611">
              <a:solidFill>
                <a:srgbClr val="CC0000"/>
              </a:solidFill>
            </a:endParaRPr>
          </a:p>
        </p:txBody>
      </p:sp>
      <p:sp>
        <p:nvSpPr>
          <p:cNvPr id="141" name="Google Shape;141;p23"/>
          <p:cNvSpPr txBox="1"/>
          <p:nvPr>
            <p:ph idx="1" type="body"/>
          </p:nvPr>
        </p:nvSpPr>
        <p:spPr>
          <a:xfrm>
            <a:off x="270175" y="1293100"/>
            <a:ext cx="37032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Negative </a:t>
            </a:r>
            <a:r>
              <a:rPr lang="en" sz="1400">
                <a:solidFill>
                  <a:schemeClr val="dk1"/>
                </a:solidFill>
              </a:rPr>
              <a:t>correlation</a:t>
            </a:r>
            <a:r>
              <a:rPr lang="en" sz="1400">
                <a:solidFill>
                  <a:schemeClr val="dk1"/>
                </a:solidFill>
              </a:rPr>
              <a:t> between age and max heart rate achieved. </a:t>
            </a:r>
            <a:endParaRPr sz="1400">
              <a:solidFill>
                <a:schemeClr val="dk1"/>
              </a:solidFill>
            </a:endParaRPr>
          </a:p>
          <a:p>
            <a:pPr indent="0" lvl="0" marL="457200" rtl="0" algn="l">
              <a:spcBef>
                <a:spcPts val="1200"/>
              </a:spcBef>
              <a:spcAft>
                <a:spcPts val="0"/>
              </a:spcAft>
              <a:buNone/>
            </a:pPr>
            <a:r>
              <a:rPr lang="en" sz="1400">
                <a:solidFill>
                  <a:schemeClr val="dk1"/>
                </a:solidFill>
              </a:rPr>
              <a:t>As age increases, the ability to achieve higher maximum heart rate after exercise, reduces.</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After 50 years of age, there is a sharp increase in number of heart disorder patients (yellow dots). </a:t>
            </a:r>
            <a:endParaRPr sz="1400">
              <a:solidFill>
                <a:schemeClr val="dk1"/>
              </a:solidFill>
            </a:endParaRPr>
          </a:p>
        </p:txBody>
      </p:sp>
      <p:pic>
        <p:nvPicPr>
          <p:cNvPr id="142" name="Google Shape;142;p23"/>
          <p:cNvPicPr preferRelativeResize="0"/>
          <p:nvPr/>
        </p:nvPicPr>
        <p:blipFill rotWithShape="1">
          <a:blip r:embed="rId3">
            <a:alphaModFix/>
          </a:blip>
          <a:srcRect b="8330" l="198680" r="-102105" t="-8330"/>
          <a:stretch/>
        </p:blipFill>
        <p:spPr>
          <a:xfrm>
            <a:off x="8359350" y="430975"/>
            <a:ext cx="195875" cy="3325125"/>
          </a:xfrm>
          <a:prstGeom prst="rect">
            <a:avLst/>
          </a:prstGeom>
          <a:noFill/>
          <a:ln>
            <a:noFill/>
          </a:ln>
        </p:spPr>
      </p:pic>
      <p:grpSp>
        <p:nvGrpSpPr>
          <p:cNvPr id="143" name="Google Shape;143;p23"/>
          <p:cNvGrpSpPr/>
          <p:nvPr/>
        </p:nvGrpSpPr>
        <p:grpSpPr>
          <a:xfrm>
            <a:off x="4004150" y="1293100"/>
            <a:ext cx="4937300" cy="3325125"/>
            <a:chOff x="4024900" y="1145200"/>
            <a:chExt cx="4937300" cy="3325125"/>
          </a:xfrm>
        </p:grpSpPr>
        <p:pic>
          <p:nvPicPr>
            <p:cNvPr id="144" name="Google Shape;144;p23"/>
            <p:cNvPicPr preferRelativeResize="0"/>
            <p:nvPr/>
          </p:nvPicPr>
          <p:blipFill rotWithShape="1">
            <a:blip r:embed="rId3">
              <a:alphaModFix/>
            </a:blip>
            <a:srcRect b="0" l="0" r="13681" t="0"/>
            <a:stretch/>
          </p:blipFill>
          <p:spPr>
            <a:xfrm>
              <a:off x="4024900" y="1145200"/>
              <a:ext cx="4937300" cy="3325125"/>
            </a:xfrm>
            <a:prstGeom prst="rect">
              <a:avLst/>
            </a:prstGeom>
            <a:noFill/>
            <a:ln>
              <a:noFill/>
            </a:ln>
          </p:spPr>
        </p:pic>
        <p:grpSp>
          <p:nvGrpSpPr>
            <p:cNvPr id="145" name="Google Shape;145;p23"/>
            <p:cNvGrpSpPr/>
            <p:nvPr/>
          </p:nvGrpSpPr>
          <p:grpSpPr>
            <a:xfrm>
              <a:off x="4508800" y="3585125"/>
              <a:ext cx="1026025" cy="495600"/>
              <a:chOff x="5186525" y="1269175"/>
              <a:chExt cx="1026025" cy="495600"/>
            </a:xfrm>
          </p:grpSpPr>
          <p:sp>
            <p:nvSpPr>
              <p:cNvPr id="146" name="Google Shape;146;p23"/>
              <p:cNvSpPr txBox="1"/>
              <p:nvPr/>
            </p:nvSpPr>
            <p:spPr>
              <a:xfrm>
                <a:off x="5337450" y="1269175"/>
                <a:ext cx="8751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rPr>
                  <a:t>Diseased</a:t>
                </a:r>
                <a:endParaRPr b="1" sz="900">
                  <a:solidFill>
                    <a:schemeClr val="dk2"/>
                  </a:solidFill>
                </a:endParaRPr>
              </a:p>
            </p:txBody>
          </p:sp>
          <p:sp>
            <p:nvSpPr>
              <p:cNvPr id="147" name="Google Shape;147;p23"/>
              <p:cNvSpPr txBox="1"/>
              <p:nvPr/>
            </p:nvSpPr>
            <p:spPr>
              <a:xfrm>
                <a:off x="5337450" y="1478875"/>
                <a:ext cx="8751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2"/>
                    </a:solidFill>
                  </a:rPr>
                  <a:t>Healthy</a:t>
                </a:r>
                <a:endParaRPr b="1" sz="900">
                  <a:solidFill>
                    <a:schemeClr val="dk2"/>
                  </a:solidFill>
                </a:endParaRPr>
              </a:p>
            </p:txBody>
          </p:sp>
          <p:sp>
            <p:nvSpPr>
              <p:cNvPr id="148" name="Google Shape;148;p23"/>
              <p:cNvSpPr/>
              <p:nvPr/>
            </p:nvSpPr>
            <p:spPr>
              <a:xfrm>
                <a:off x="5186525" y="1377325"/>
                <a:ext cx="195900" cy="115500"/>
              </a:xfrm>
              <a:prstGeom prst="rect">
                <a:avLst/>
              </a:prstGeom>
              <a:solidFill>
                <a:srgbClr val="E4E41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9" name="Google Shape;149;p23"/>
              <p:cNvSpPr/>
              <p:nvPr/>
            </p:nvSpPr>
            <p:spPr>
              <a:xfrm>
                <a:off x="5186525" y="1605925"/>
                <a:ext cx="195900" cy="115500"/>
              </a:xfrm>
              <a:prstGeom prst="rect">
                <a:avLst/>
              </a:prstGeom>
              <a:solidFill>
                <a:srgbClr val="46095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grpSp>
      </p:grpSp>
      <p:sp>
        <p:nvSpPr>
          <p:cNvPr id="150" name="Google Shape;150;p23"/>
          <p:cNvSpPr txBox="1"/>
          <p:nvPr/>
        </p:nvSpPr>
        <p:spPr>
          <a:xfrm>
            <a:off x="4675450" y="4544050"/>
            <a:ext cx="4266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highlight>
                  <a:srgbClr val="FFFFFF"/>
                </a:highlight>
              </a:rPr>
              <a:t>Correlation between age and max heart rate achieved: -0.3952</a:t>
            </a:r>
            <a:endParaRPr sz="10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267000" y="1575100"/>
            <a:ext cx="5504100" cy="3416100"/>
          </a:xfrm>
          <a:prstGeom prst="rect">
            <a:avLst/>
          </a:prstGeom>
        </p:spPr>
        <p:txBody>
          <a:bodyPr anchorCtr="0" anchor="t" bIns="182875" lIns="91425" spcFirstLastPara="1" rIns="91425" wrap="square" tIns="91425">
            <a:noAutofit/>
          </a:bodyPr>
          <a:lstStyle/>
          <a:p>
            <a:pPr indent="-342900" lvl="0" marL="457200" rtl="0" algn="l">
              <a:lnSpc>
                <a:spcPct val="75000"/>
              </a:lnSpc>
              <a:spcBef>
                <a:spcPts val="0"/>
              </a:spcBef>
              <a:spcAft>
                <a:spcPts val="0"/>
              </a:spcAft>
              <a:buClr>
                <a:schemeClr val="dk1"/>
              </a:buClr>
              <a:buSzPts val="1800"/>
              <a:buChar char="●"/>
            </a:pPr>
            <a:r>
              <a:rPr lang="en" sz="1800">
                <a:solidFill>
                  <a:schemeClr val="dk1"/>
                </a:solidFill>
              </a:rPr>
              <a:t>Higher maximum heart rate is achieved in </a:t>
            </a:r>
            <a:r>
              <a:rPr lang="en" sz="1800">
                <a:solidFill>
                  <a:schemeClr val="dk1"/>
                </a:solidFill>
              </a:rPr>
              <a:t>participants</a:t>
            </a:r>
            <a:r>
              <a:rPr lang="en" sz="1800">
                <a:solidFill>
                  <a:schemeClr val="dk1"/>
                </a:solidFill>
              </a:rPr>
              <a:t> with no chest pain (angina=0).</a:t>
            </a:r>
            <a:endParaRPr sz="1800">
              <a:solidFill>
                <a:schemeClr val="dk1"/>
              </a:solidFill>
            </a:endParaRPr>
          </a:p>
          <a:p>
            <a:pPr indent="0" lvl="0" marL="457200" rtl="0" algn="l">
              <a:lnSpc>
                <a:spcPct val="75000"/>
              </a:lnSpc>
              <a:spcBef>
                <a:spcPts val="1200"/>
              </a:spcBef>
              <a:spcAft>
                <a:spcPts val="0"/>
              </a:spcAft>
              <a:buNone/>
            </a:pPr>
            <a:r>
              <a:t/>
            </a:r>
            <a:endParaRPr sz="1800">
              <a:solidFill>
                <a:schemeClr val="dk1"/>
              </a:solidFill>
            </a:endParaRPr>
          </a:p>
          <a:p>
            <a:pPr indent="-342900" lvl="0" marL="457200" rtl="0" algn="l">
              <a:lnSpc>
                <a:spcPct val="75000"/>
              </a:lnSpc>
              <a:spcBef>
                <a:spcPts val="1200"/>
              </a:spcBef>
              <a:spcAft>
                <a:spcPts val="0"/>
              </a:spcAft>
              <a:buClr>
                <a:schemeClr val="dk1"/>
              </a:buClr>
              <a:buSzPts val="1800"/>
              <a:buChar char="●"/>
            </a:pPr>
            <a:r>
              <a:rPr lang="en" sz="1800">
                <a:solidFill>
                  <a:schemeClr val="dk1"/>
                </a:solidFill>
              </a:rPr>
              <a:t>Majority of patients with exercise induced chest pain (angina =1) are -</a:t>
            </a:r>
            <a:endParaRPr sz="1800">
              <a:solidFill>
                <a:schemeClr val="dk1"/>
              </a:solidFill>
            </a:endParaRPr>
          </a:p>
          <a:p>
            <a:pPr indent="0" lvl="0" marL="457200" rtl="0" algn="l">
              <a:lnSpc>
                <a:spcPct val="75000"/>
              </a:lnSpc>
              <a:spcBef>
                <a:spcPts val="1200"/>
              </a:spcBef>
              <a:spcAft>
                <a:spcPts val="0"/>
              </a:spcAft>
              <a:buNone/>
            </a:pPr>
            <a:r>
              <a:t/>
            </a:r>
            <a:endParaRPr sz="1800">
              <a:solidFill>
                <a:schemeClr val="dk1"/>
              </a:solidFill>
            </a:endParaRPr>
          </a:p>
          <a:p>
            <a:pPr indent="-342900" lvl="1" marL="914400" rtl="0" algn="l">
              <a:lnSpc>
                <a:spcPct val="150000"/>
              </a:lnSpc>
              <a:spcBef>
                <a:spcPts val="1200"/>
              </a:spcBef>
              <a:spcAft>
                <a:spcPts val="0"/>
              </a:spcAft>
              <a:buClr>
                <a:schemeClr val="dk1"/>
              </a:buClr>
              <a:buSzPts val="1800"/>
              <a:buChar char="○"/>
            </a:pPr>
            <a:r>
              <a:rPr lang="en" sz="1800">
                <a:solidFill>
                  <a:schemeClr val="dk1"/>
                </a:solidFill>
              </a:rPr>
              <a:t>not able to achieve higher max heart rate </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have higher risk for heart disease</a:t>
            </a:r>
            <a:endParaRPr sz="1800">
              <a:solidFill>
                <a:schemeClr val="dk1"/>
              </a:solidFill>
            </a:endParaRPr>
          </a:p>
        </p:txBody>
      </p:sp>
      <p:pic>
        <p:nvPicPr>
          <p:cNvPr id="156" name="Google Shape;156;p24"/>
          <p:cNvPicPr preferRelativeResize="0"/>
          <p:nvPr/>
        </p:nvPicPr>
        <p:blipFill>
          <a:blip r:embed="rId3">
            <a:alphaModFix/>
          </a:blip>
          <a:stretch>
            <a:fillRect/>
          </a:stretch>
        </p:blipFill>
        <p:spPr>
          <a:xfrm>
            <a:off x="6178250" y="152400"/>
            <a:ext cx="2396012" cy="4838700"/>
          </a:xfrm>
          <a:prstGeom prst="rect">
            <a:avLst/>
          </a:prstGeom>
          <a:noFill/>
          <a:ln>
            <a:noFill/>
          </a:ln>
        </p:spPr>
      </p:pic>
      <p:sp>
        <p:nvSpPr>
          <p:cNvPr id="157" name="Google Shape;157;p24"/>
          <p:cNvSpPr txBox="1"/>
          <p:nvPr>
            <p:ph type="title"/>
          </p:nvPr>
        </p:nvSpPr>
        <p:spPr>
          <a:xfrm>
            <a:off x="139075" y="248775"/>
            <a:ext cx="6101700" cy="1220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2127"/>
              <a:buFont typeface="Arial"/>
              <a:buNone/>
            </a:pPr>
            <a:r>
              <a:rPr b="1" lang="en" sz="2611">
                <a:solidFill>
                  <a:srgbClr val="CC0000"/>
                </a:solidFill>
              </a:rPr>
              <a:t>Correlation between post exercise max heart rate, chest pain (angina) and heart disease</a:t>
            </a:r>
            <a:endParaRPr b="1">
              <a:solidFill>
                <a:srgbClr val="CC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nvSpPr>
        <p:spPr>
          <a:xfrm>
            <a:off x="303450" y="1847675"/>
            <a:ext cx="8388000" cy="29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solidFill>
                <a:srgbClr val="0B5394"/>
              </a:solidFill>
            </a:endParaRPr>
          </a:p>
          <a:p>
            <a:pPr indent="0" lvl="0" marL="0" rtl="0" algn="l">
              <a:spcBef>
                <a:spcPts val="0"/>
              </a:spcBef>
              <a:spcAft>
                <a:spcPts val="0"/>
              </a:spcAft>
              <a:buNone/>
            </a:pPr>
            <a:r>
              <a:rPr b="1" lang="en" sz="1900">
                <a:solidFill>
                  <a:schemeClr val="dk2"/>
                </a:solidFill>
              </a:rPr>
              <a:t>To test hypothesis </a:t>
            </a:r>
            <a:r>
              <a:rPr b="1" lang="en" sz="1900">
                <a:solidFill>
                  <a:schemeClr val="dk2"/>
                </a:solidFill>
              </a:rPr>
              <a:t>we created (2) </a:t>
            </a:r>
            <a:r>
              <a:rPr b="1" i="1" lang="en" sz="1900">
                <a:solidFill>
                  <a:schemeClr val="dk2"/>
                </a:solidFill>
              </a:rPr>
              <a:t>logistic regression</a:t>
            </a:r>
            <a:r>
              <a:rPr b="1" lang="en" sz="1900">
                <a:solidFill>
                  <a:schemeClr val="dk2"/>
                </a:solidFill>
              </a:rPr>
              <a:t> analysis maps:  </a:t>
            </a:r>
            <a:endParaRPr b="1" sz="1900">
              <a:solidFill>
                <a:schemeClr val="dk2"/>
              </a:solidFill>
            </a:endParaRPr>
          </a:p>
          <a:p>
            <a:pPr indent="0" lvl="0" marL="0" rtl="0" algn="l">
              <a:spcBef>
                <a:spcPts val="0"/>
              </a:spcBef>
              <a:spcAft>
                <a:spcPts val="0"/>
              </a:spcAft>
              <a:buNone/>
            </a:pPr>
            <a:r>
              <a:t/>
            </a:r>
            <a:endParaRPr b="1" sz="17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2"/>
                </a:solidFill>
              </a:rPr>
              <a:t>1. </a:t>
            </a:r>
            <a:r>
              <a:rPr b="1" lang="en" sz="2000">
                <a:solidFill>
                  <a:schemeClr val="dk2"/>
                </a:solidFill>
              </a:rPr>
              <a:t>3D Surface Plot</a:t>
            </a:r>
            <a:r>
              <a:rPr lang="en" sz="2000">
                <a:solidFill>
                  <a:schemeClr val="dk2"/>
                </a:solidFill>
              </a:rPr>
              <a:t>:  Measure Heart Rate vs Cholesterol levels as indicators of heart disease</a:t>
            </a:r>
            <a:endParaRPr sz="20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en" sz="2000">
                <a:solidFill>
                  <a:schemeClr val="dk2"/>
                </a:solidFill>
              </a:rPr>
              <a:t>2. </a:t>
            </a:r>
            <a:r>
              <a:rPr b="1" lang="en" sz="2000">
                <a:solidFill>
                  <a:schemeClr val="dk2"/>
                </a:solidFill>
              </a:rPr>
              <a:t>Heatmap</a:t>
            </a:r>
            <a:r>
              <a:rPr lang="en" sz="2000">
                <a:solidFill>
                  <a:schemeClr val="dk2"/>
                </a:solidFill>
              </a:rPr>
              <a:t>:  </a:t>
            </a:r>
            <a:r>
              <a:rPr lang="en" sz="2000">
                <a:solidFill>
                  <a:schemeClr val="dk2"/>
                </a:solidFill>
              </a:rPr>
              <a:t>investigates</a:t>
            </a:r>
            <a:r>
              <a:rPr lang="en" sz="2000">
                <a:solidFill>
                  <a:schemeClr val="dk2"/>
                </a:solidFill>
              </a:rPr>
              <a:t> the  influence of exercise-induced angina and calcification of vessels indicating a higher probability of heart disease.</a:t>
            </a:r>
            <a:r>
              <a:rPr lang="en" sz="1700">
                <a:solidFill>
                  <a:schemeClr val="dk2"/>
                </a:solidFill>
              </a:rPr>
              <a:t>  </a:t>
            </a:r>
            <a:endParaRPr sz="1700">
              <a:solidFill>
                <a:schemeClr val="dk2"/>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2"/>
              </a:solidFill>
            </a:endParaRPr>
          </a:p>
          <a:p>
            <a:pPr indent="0" lvl="0" marL="0" rtl="0" algn="l">
              <a:spcBef>
                <a:spcPts val="1200"/>
              </a:spcBef>
              <a:spcAft>
                <a:spcPts val="0"/>
              </a:spcAft>
              <a:buNone/>
            </a:pPr>
            <a:r>
              <a:t/>
            </a:r>
            <a:endParaRPr>
              <a:solidFill>
                <a:schemeClr val="dk2"/>
              </a:solidFill>
            </a:endParaRPr>
          </a:p>
        </p:txBody>
      </p:sp>
      <p:sp>
        <p:nvSpPr>
          <p:cNvPr id="163" name="Google Shape;163;p25"/>
          <p:cNvSpPr txBox="1"/>
          <p:nvPr/>
        </p:nvSpPr>
        <p:spPr>
          <a:xfrm>
            <a:off x="299625" y="166450"/>
            <a:ext cx="8306100" cy="1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11">
                <a:solidFill>
                  <a:srgbClr val="CC0000"/>
                </a:solidFill>
              </a:rPr>
              <a:t>Hypothesis:</a:t>
            </a:r>
            <a:endParaRPr b="1" sz="2211">
              <a:solidFill>
                <a:srgbClr val="CC0000"/>
              </a:solidFill>
            </a:endParaRPr>
          </a:p>
          <a:p>
            <a:pPr indent="0" lvl="0" marL="0" rtl="0" algn="l">
              <a:spcBef>
                <a:spcPts val="0"/>
              </a:spcBef>
              <a:spcAft>
                <a:spcPts val="0"/>
              </a:spcAft>
              <a:buNone/>
            </a:pPr>
            <a:r>
              <a:rPr b="1" lang="en" sz="2211">
                <a:solidFill>
                  <a:srgbClr val="CC0000"/>
                </a:solidFill>
              </a:rPr>
              <a:t>Patients with higher cholesterol, slower heart rates, Increased sclerotic arteries, and exercise-induced angina have a higher probability of developing heart disease.</a:t>
            </a:r>
            <a:endParaRPr b="1" i="1" sz="2400">
              <a:solidFill>
                <a:srgbClr val="CC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1228254" y="0"/>
            <a:ext cx="6687497"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266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0000"/>
                </a:solidFill>
              </a:rPr>
              <a:t>Key Insights from the 3D Surface Plot</a:t>
            </a:r>
            <a:endParaRPr b="1">
              <a:solidFill>
                <a:srgbClr val="FF0000"/>
              </a:solidFill>
            </a:endParaRPr>
          </a:p>
        </p:txBody>
      </p:sp>
      <p:sp>
        <p:nvSpPr>
          <p:cNvPr id="174" name="Google Shape;174;p27"/>
          <p:cNvSpPr txBox="1"/>
          <p:nvPr>
            <p:ph idx="1" type="body"/>
          </p:nvPr>
        </p:nvSpPr>
        <p:spPr>
          <a:xfrm>
            <a:off x="311700" y="1065500"/>
            <a:ext cx="8520600" cy="3838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900">
                <a:solidFill>
                  <a:schemeClr val="dk1"/>
                </a:solidFill>
              </a:rPr>
              <a:t>1. Probability Gradient: </a:t>
            </a:r>
            <a:r>
              <a:rPr lang="en" sz="1900">
                <a:solidFill>
                  <a:schemeClr val="dk1"/>
                </a:solidFill>
              </a:rPr>
              <a:t>The plot shows predicted heart disease probabilities based on cholesterol and max heart rate.</a:t>
            </a:r>
            <a:endParaRPr sz="1900">
              <a:solidFill>
                <a:schemeClr val="dk1"/>
              </a:solidFill>
            </a:endParaRPr>
          </a:p>
          <a:p>
            <a:pPr indent="0" lvl="0" marL="0" rtl="0" algn="l">
              <a:lnSpc>
                <a:spcPct val="150000"/>
              </a:lnSpc>
              <a:spcBef>
                <a:spcPts val="1200"/>
              </a:spcBef>
              <a:spcAft>
                <a:spcPts val="0"/>
              </a:spcAft>
              <a:buNone/>
            </a:pPr>
            <a:r>
              <a:rPr b="1" lang="en" sz="1900">
                <a:solidFill>
                  <a:schemeClr val="dk1"/>
                </a:solidFill>
              </a:rPr>
              <a:t>2. Logistic Curve: </a:t>
            </a:r>
            <a:r>
              <a:rPr lang="en" sz="1900">
                <a:solidFill>
                  <a:schemeClr val="dk1"/>
                </a:solidFill>
              </a:rPr>
              <a:t>Probability increases as cholesterol rises and heart rate lowers.</a:t>
            </a:r>
            <a:endParaRPr sz="1900">
              <a:solidFill>
                <a:schemeClr val="dk1"/>
              </a:solidFill>
            </a:endParaRPr>
          </a:p>
          <a:p>
            <a:pPr indent="0" lvl="0" marL="0" rtl="0" algn="l">
              <a:lnSpc>
                <a:spcPct val="150000"/>
              </a:lnSpc>
              <a:spcBef>
                <a:spcPts val="1200"/>
              </a:spcBef>
              <a:spcAft>
                <a:spcPts val="0"/>
              </a:spcAft>
              <a:buNone/>
            </a:pPr>
            <a:r>
              <a:rPr b="1" lang="en" sz="1900">
                <a:solidFill>
                  <a:schemeClr val="dk1"/>
                </a:solidFill>
              </a:rPr>
              <a:t>3. Reference Point: T</a:t>
            </a:r>
            <a:r>
              <a:rPr lang="en" sz="1900">
                <a:solidFill>
                  <a:schemeClr val="dk1"/>
                </a:solidFill>
              </a:rPr>
              <a:t>he red marker highlights a baseline with minimal predicted risk.</a:t>
            </a:r>
            <a:endParaRPr sz="1900">
              <a:solidFill>
                <a:schemeClr val="dk1"/>
              </a:solidFill>
            </a:endParaRPr>
          </a:p>
          <a:p>
            <a:pPr indent="0" lvl="0" marL="0" rtl="0" algn="l">
              <a:spcBef>
                <a:spcPts val="1200"/>
              </a:spcBef>
              <a:spcAft>
                <a:spcPts val="0"/>
              </a:spcAft>
              <a:buNone/>
            </a:pPr>
            <a:r>
              <a:t/>
            </a:r>
            <a:endParaRPr b="1" sz="1400">
              <a:solidFill>
                <a:schemeClr val="dk1"/>
              </a:solidFill>
            </a:endParaRPr>
          </a:p>
          <a:p>
            <a:pPr indent="0" lvl="0" marL="457200" rtl="0" algn="l">
              <a:spcBef>
                <a:spcPts val="1200"/>
              </a:spcBef>
              <a:spcAft>
                <a:spcPts val="1200"/>
              </a:spcAft>
              <a:buNone/>
            </a:pPr>
            <a:r>
              <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311700" y="216400"/>
            <a:ext cx="8520600" cy="468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420">
                <a:solidFill>
                  <a:srgbClr val="CC0000"/>
                </a:solidFill>
              </a:rPr>
              <a:t>Heatmap of Angina and Major Vessels</a:t>
            </a:r>
            <a:endParaRPr b="1" sz="2800">
              <a:solidFill>
                <a:srgbClr val="FF0000"/>
              </a:solidFill>
            </a:endParaRPr>
          </a:p>
          <a:p>
            <a:pPr indent="0" lvl="0" marL="0" rtl="0" algn="l">
              <a:spcBef>
                <a:spcPts val="1200"/>
              </a:spcBef>
              <a:spcAft>
                <a:spcPts val="0"/>
              </a:spcAft>
              <a:buNone/>
            </a:pPr>
            <a:r>
              <a:t/>
            </a:r>
            <a:endParaRPr sz="1900">
              <a:solidFill>
                <a:schemeClr val="dk1"/>
              </a:solidFill>
            </a:endParaRPr>
          </a:p>
          <a:p>
            <a:pPr indent="0" lvl="0" marL="0" rtl="0" algn="l">
              <a:spcBef>
                <a:spcPts val="1200"/>
              </a:spcBef>
              <a:spcAft>
                <a:spcPts val="0"/>
              </a:spcAft>
              <a:buNone/>
            </a:pPr>
            <a:r>
              <a:rPr lang="en" sz="1900">
                <a:solidFill>
                  <a:schemeClr val="dk1"/>
                </a:solidFill>
              </a:rPr>
              <a:t>OBJECTIVE</a:t>
            </a:r>
            <a:endParaRPr sz="1900">
              <a:solidFill>
                <a:schemeClr val="dk1"/>
              </a:solidFill>
            </a:endParaRPr>
          </a:p>
          <a:p>
            <a:pPr indent="0" lvl="0" marL="0" rtl="0" algn="l">
              <a:lnSpc>
                <a:spcPct val="150000"/>
              </a:lnSpc>
              <a:spcBef>
                <a:spcPts val="1200"/>
              </a:spcBef>
              <a:spcAft>
                <a:spcPts val="0"/>
              </a:spcAft>
              <a:buNone/>
            </a:pPr>
            <a:r>
              <a:rPr lang="en" sz="1900">
                <a:solidFill>
                  <a:schemeClr val="dk1"/>
                </a:solidFill>
              </a:rPr>
              <a:t>We used a heatmap to display the interaction between </a:t>
            </a:r>
            <a:endParaRPr sz="1900">
              <a:solidFill>
                <a:schemeClr val="dk1"/>
              </a:solidFill>
            </a:endParaRPr>
          </a:p>
          <a:p>
            <a:pPr indent="-349250" lvl="0" marL="457200" rtl="0" algn="l">
              <a:lnSpc>
                <a:spcPct val="150000"/>
              </a:lnSpc>
              <a:spcBef>
                <a:spcPts val="1200"/>
              </a:spcBef>
              <a:spcAft>
                <a:spcPts val="0"/>
              </a:spcAft>
              <a:buClr>
                <a:schemeClr val="dk1"/>
              </a:buClr>
              <a:buSzPts val="1900"/>
              <a:buChar char="●"/>
            </a:pPr>
            <a:r>
              <a:rPr b="1" lang="en" sz="1900">
                <a:solidFill>
                  <a:schemeClr val="dk1"/>
                </a:solidFill>
              </a:rPr>
              <a:t>exercise-induced angina (exang)</a:t>
            </a:r>
            <a:r>
              <a:rPr lang="en" sz="1900">
                <a:solidFill>
                  <a:schemeClr val="dk1"/>
                </a:solidFill>
              </a:rPr>
              <a:t> </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b="1" lang="en" sz="1900">
                <a:solidFill>
                  <a:schemeClr val="dk1"/>
                </a:solidFill>
              </a:rPr>
              <a:t>number of major “hardened” vessels (ca)</a:t>
            </a:r>
            <a:r>
              <a:rPr lang="en" sz="1900">
                <a:solidFill>
                  <a:schemeClr val="dk1"/>
                </a:solidFill>
              </a:rPr>
              <a:t> </a:t>
            </a:r>
            <a:endParaRPr sz="1900">
              <a:solidFill>
                <a:schemeClr val="dk1"/>
              </a:solidFill>
            </a:endParaRPr>
          </a:p>
          <a:p>
            <a:pPr indent="0" lvl="0" marL="0" rtl="0" algn="ctr">
              <a:lnSpc>
                <a:spcPct val="150000"/>
              </a:lnSpc>
              <a:spcBef>
                <a:spcPts val="1200"/>
              </a:spcBef>
              <a:spcAft>
                <a:spcPts val="0"/>
              </a:spcAft>
              <a:buNone/>
            </a:pPr>
            <a:r>
              <a:rPr lang="en" sz="1900">
                <a:solidFill>
                  <a:schemeClr val="dk1"/>
                </a:solidFill>
              </a:rPr>
              <a:t>…</a:t>
            </a:r>
            <a:r>
              <a:rPr lang="en" sz="1900">
                <a:solidFill>
                  <a:schemeClr val="dk1"/>
                </a:solidFill>
              </a:rPr>
              <a:t>To predict the </a:t>
            </a:r>
            <a:r>
              <a:rPr b="1" lang="en" sz="1900">
                <a:solidFill>
                  <a:schemeClr val="dk1"/>
                </a:solidFill>
              </a:rPr>
              <a:t>probability of chest pain</a:t>
            </a:r>
            <a:r>
              <a:rPr lang="en" sz="1900">
                <a:solidFill>
                  <a:schemeClr val="dk1"/>
                </a:solidFill>
              </a:rPr>
              <a:t> which indicate heart disease</a:t>
            </a:r>
            <a:endParaRPr sz="1900">
              <a:solidFill>
                <a:schemeClr val="dk1"/>
              </a:solidFill>
            </a:endParaRPr>
          </a:p>
          <a:p>
            <a:pPr indent="0" lvl="0" marL="0" rtl="0" algn="l">
              <a:spcBef>
                <a:spcPts val="1200"/>
              </a:spcBef>
              <a:spcAft>
                <a:spcPts val="0"/>
              </a:spcAft>
              <a:buNone/>
            </a:pPr>
            <a:r>
              <a:t/>
            </a:r>
            <a:endParaRPr b="1" sz="1400">
              <a:solidFill>
                <a:schemeClr val="dk1"/>
              </a:solidFill>
            </a:endParaRPr>
          </a:p>
          <a:p>
            <a:pPr indent="0" lvl="0" marL="457200" rtl="0" algn="l">
              <a:spcBef>
                <a:spcPts val="1200"/>
              </a:spcBef>
              <a:spcAft>
                <a:spcPts val="1200"/>
              </a:spcAft>
              <a:buNone/>
            </a:pPr>
            <a:r>
              <a:t/>
            </a:r>
            <a:endParaRPr b="1">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CC0000"/>
                </a:solidFill>
              </a:rPr>
              <a:t>Summary of Key Findings</a:t>
            </a:r>
            <a:endParaRPr b="1" sz="3420">
              <a:solidFill>
                <a:srgbClr val="CC0000"/>
              </a:solidFill>
            </a:endParaRPr>
          </a:p>
        </p:txBody>
      </p:sp>
      <p:sp>
        <p:nvSpPr>
          <p:cNvPr id="189" name="Google Shape;189;p30"/>
          <p:cNvSpPr txBox="1"/>
          <p:nvPr>
            <p:ph idx="1" type="body"/>
          </p:nvPr>
        </p:nvSpPr>
        <p:spPr>
          <a:xfrm>
            <a:off x="76550" y="1098600"/>
            <a:ext cx="8592000" cy="3307500"/>
          </a:xfrm>
          <a:prstGeom prst="rect">
            <a:avLst/>
          </a:prstGeom>
        </p:spPr>
        <p:txBody>
          <a:bodyPr anchorCtr="0" anchor="t" bIns="91425" lIns="91425" spcFirstLastPara="1" rIns="91425" wrap="square" tIns="91425">
            <a:noAutofit/>
          </a:bodyPr>
          <a:lstStyle/>
          <a:p>
            <a:pPr indent="-374650" lvl="0" marL="457200" rtl="0" algn="l">
              <a:lnSpc>
                <a:spcPct val="100000"/>
              </a:lnSpc>
              <a:spcBef>
                <a:spcPts val="1400"/>
              </a:spcBef>
              <a:spcAft>
                <a:spcPts val="0"/>
              </a:spcAft>
              <a:buClr>
                <a:schemeClr val="dk1"/>
              </a:buClr>
              <a:buSzPts val="2300"/>
              <a:buChar char="❖"/>
            </a:pPr>
            <a:r>
              <a:rPr b="1" lang="en" sz="2100">
                <a:solidFill>
                  <a:schemeClr val="dk1"/>
                </a:solidFill>
              </a:rPr>
              <a:t>Probability Map</a:t>
            </a:r>
            <a:r>
              <a:rPr lang="en" sz="2100">
                <a:solidFill>
                  <a:schemeClr val="dk1"/>
                </a:solidFill>
              </a:rPr>
              <a:t>: Shows heart disease risk based on angina and major vessels count.</a:t>
            </a:r>
            <a:endParaRPr sz="2100">
              <a:solidFill>
                <a:schemeClr val="dk1"/>
              </a:solidFill>
            </a:endParaRPr>
          </a:p>
          <a:p>
            <a:pPr indent="0" lvl="0" marL="457200" rtl="0" algn="l">
              <a:lnSpc>
                <a:spcPct val="115000"/>
              </a:lnSpc>
              <a:spcBef>
                <a:spcPts val="1400"/>
              </a:spcBef>
              <a:spcAft>
                <a:spcPts val="0"/>
              </a:spcAft>
              <a:buNone/>
            </a:pPr>
            <a:r>
              <a:t/>
            </a:r>
            <a:endParaRPr sz="100">
              <a:solidFill>
                <a:schemeClr val="dk1"/>
              </a:solidFill>
            </a:endParaRPr>
          </a:p>
          <a:p>
            <a:pPr indent="-374650" lvl="0" marL="457200" rtl="0" algn="l">
              <a:lnSpc>
                <a:spcPct val="100000"/>
              </a:lnSpc>
              <a:spcBef>
                <a:spcPts val="1400"/>
              </a:spcBef>
              <a:spcAft>
                <a:spcPts val="0"/>
              </a:spcAft>
              <a:buClr>
                <a:schemeClr val="dk1"/>
              </a:buClr>
              <a:buSzPts val="2300"/>
              <a:buChar char="❖"/>
            </a:pPr>
            <a:r>
              <a:rPr b="1" lang="en" sz="2100">
                <a:solidFill>
                  <a:schemeClr val="dk1"/>
                </a:solidFill>
              </a:rPr>
              <a:t>Higher Risk</a:t>
            </a:r>
            <a:r>
              <a:rPr lang="en" sz="2100">
                <a:solidFill>
                  <a:schemeClr val="dk1"/>
                </a:solidFill>
              </a:rPr>
              <a:t>: The more sclerotic the major arteries, coupled with exercise-induced angina increases the probability of heart disease.</a:t>
            </a:r>
            <a:endParaRPr sz="2100">
              <a:solidFill>
                <a:schemeClr val="dk1"/>
              </a:solidFill>
            </a:endParaRPr>
          </a:p>
          <a:p>
            <a:pPr indent="0" lvl="0" marL="457200" rtl="0" algn="l">
              <a:lnSpc>
                <a:spcPct val="100000"/>
              </a:lnSpc>
              <a:spcBef>
                <a:spcPts val="1400"/>
              </a:spcBef>
              <a:spcAft>
                <a:spcPts val="0"/>
              </a:spcAft>
              <a:buNone/>
            </a:pPr>
            <a:r>
              <a:t/>
            </a:r>
            <a:endParaRPr sz="100">
              <a:solidFill>
                <a:schemeClr val="dk1"/>
              </a:solidFill>
            </a:endParaRPr>
          </a:p>
          <a:p>
            <a:pPr indent="-374650" lvl="0" marL="457200" rtl="0" algn="l">
              <a:lnSpc>
                <a:spcPct val="100000"/>
              </a:lnSpc>
              <a:spcBef>
                <a:spcPts val="1400"/>
              </a:spcBef>
              <a:spcAft>
                <a:spcPts val="0"/>
              </a:spcAft>
              <a:buClr>
                <a:schemeClr val="dk1"/>
              </a:buClr>
              <a:buSzPts val="2300"/>
              <a:buChar char="❖"/>
            </a:pPr>
            <a:r>
              <a:rPr b="1" lang="en" sz="2100">
                <a:solidFill>
                  <a:schemeClr val="dk1"/>
                </a:solidFill>
              </a:rPr>
              <a:t>Age: </a:t>
            </a:r>
            <a:r>
              <a:rPr lang="en" sz="2100">
                <a:solidFill>
                  <a:schemeClr val="dk1"/>
                </a:solidFill>
              </a:rPr>
              <a:t>It is an important factor to which many other factors </a:t>
            </a:r>
            <a:r>
              <a:rPr lang="en" sz="2100">
                <a:solidFill>
                  <a:schemeClr val="dk1"/>
                </a:solidFill>
              </a:rPr>
              <a:t>correlate, such as, maximum heart rate, resting blood pressure, blocked arteries and abnormal ECG patterns.</a:t>
            </a:r>
            <a:endParaRPr sz="2100">
              <a:solidFill>
                <a:schemeClr val="dk1"/>
              </a:solidFill>
            </a:endParaRPr>
          </a:p>
          <a:p>
            <a:pPr indent="0" lvl="0" marL="0" rtl="0" algn="l">
              <a:lnSpc>
                <a:spcPct val="150000"/>
              </a:lnSpc>
              <a:spcBef>
                <a:spcPts val="1400"/>
              </a:spcBef>
              <a:spcAft>
                <a:spcPts val="0"/>
              </a:spcAft>
              <a:buNone/>
            </a:pPr>
            <a:r>
              <a:t/>
            </a:r>
            <a:endParaRPr b="1" sz="1300">
              <a:solidFill>
                <a:schemeClr val="dk1"/>
              </a:solidFill>
            </a:endParaRPr>
          </a:p>
          <a:p>
            <a:pPr indent="0" lvl="0" marL="457200" marR="0" rtl="0" algn="l">
              <a:lnSpc>
                <a:spcPct val="150000"/>
              </a:lnSpc>
              <a:spcBef>
                <a:spcPts val="1400"/>
              </a:spcBef>
              <a:spcAft>
                <a:spcPts val="0"/>
              </a:spcAft>
              <a:buNone/>
            </a:pPr>
            <a:r>
              <a:t/>
            </a:r>
            <a:endParaRPr sz="1100">
              <a:solidFill>
                <a:schemeClr val="dk1"/>
              </a:solidFill>
            </a:endParaRPr>
          </a:p>
          <a:p>
            <a:pPr indent="0" lvl="0" marL="0" rtl="0" algn="l">
              <a:spcBef>
                <a:spcPts val="400"/>
              </a:spcBef>
              <a:spcAft>
                <a:spcPts val="0"/>
              </a:spcAft>
              <a:buNone/>
            </a:pPr>
            <a:r>
              <a:t/>
            </a:r>
            <a:endParaRPr b="1">
              <a:solidFill>
                <a:schemeClr val="dk1"/>
              </a:solidFill>
            </a:endParaRPr>
          </a:p>
          <a:p>
            <a:pPr indent="0" lvl="0" marL="0" rtl="0" algn="l">
              <a:spcBef>
                <a:spcPts val="1200"/>
              </a:spcBef>
              <a:spcAft>
                <a:spcPts val="1200"/>
              </a:spcAft>
              <a:buNone/>
            </a:pPr>
            <a:r>
              <a:t/>
            </a:r>
            <a:endParaRPr sz="1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0000"/>
                </a:solidFill>
              </a:rPr>
              <a:t>The Missing Beat: Dataset Limitations</a:t>
            </a:r>
            <a:endParaRPr b="1">
              <a:solidFill>
                <a:srgbClr val="FF0000"/>
              </a:solidFill>
            </a:endParaRPr>
          </a:p>
        </p:txBody>
      </p:sp>
      <p:sp>
        <p:nvSpPr>
          <p:cNvPr id="195" name="Google Shape;195;p31"/>
          <p:cNvSpPr txBox="1"/>
          <p:nvPr>
            <p:ph idx="1" type="body"/>
          </p:nvPr>
        </p:nvSpPr>
        <p:spPr>
          <a:xfrm>
            <a:off x="311700" y="1152475"/>
            <a:ext cx="6223200" cy="3686700"/>
          </a:xfrm>
          <a:prstGeom prst="rect">
            <a:avLst/>
          </a:prstGeom>
        </p:spPr>
        <p:txBody>
          <a:bodyPr anchorCtr="0" anchor="t" bIns="91425" lIns="91425" spcFirstLastPara="1" rIns="91425" wrap="square" tIns="91425">
            <a:normAutofit fontScale="85000" lnSpcReduction="10000"/>
          </a:bodyPr>
          <a:lstStyle/>
          <a:p>
            <a:pPr indent="-325755" lvl="0" marL="457200" rtl="0" algn="l">
              <a:lnSpc>
                <a:spcPct val="100000"/>
              </a:lnSpc>
              <a:spcBef>
                <a:spcPts val="0"/>
              </a:spcBef>
              <a:spcAft>
                <a:spcPts val="0"/>
              </a:spcAft>
              <a:buSzPct val="100000"/>
              <a:buFont typeface="Calibri"/>
              <a:buChar char="❖"/>
            </a:pPr>
            <a:r>
              <a:rPr b="1" lang="en">
                <a:latin typeface="Calibri"/>
                <a:ea typeface="Calibri"/>
                <a:cs typeface="Calibri"/>
                <a:sym typeface="Calibri"/>
              </a:rPr>
              <a:t>Small </a:t>
            </a:r>
            <a:r>
              <a:rPr b="1" lang="en">
                <a:latin typeface="Calibri"/>
                <a:ea typeface="Calibri"/>
                <a:cs typeface="Calibri"/>
                <a:sym typeface="Calibri"/>
              </a:rPr>
              <a:t>dataset</a:t>
            </a:r>
            <a:endParaRPr>
              <a:latin typeface="Calibri"/>
              <a:ea typeface="Calibri"/>
              <a:cs typeface="Calibri"/>
              <a:sym typeface="Calibri"/>
            </a:endParaRPr>
          </a:p>
          <a:p>
            <a:pPr indent="0" lvl="0" marL="457200" rtl="0" algn="l">
              <a:lnSpc>
                <a:spcPct val="100000"/>
              </a:lnSpc>
              <a:spcBef>
                <a:spcPts val="0"/>
              </a:spcBef>
              <a:spcAft>
                <a:spcPts val="0"/>
              </a:spcAft>
              <a:buNone/>
            </a:pPr>
            <a:r>
              <a:rPr b="1" lang="en" sz="1682">
                <a:latin typeface="Calibri"/>
                <a:ea typeface="Calibri"/>
                <a:cs typeface="Calibri"/>
                <a:sym typeface="Calibri"/>
              </a:rPr>
              <a:t>Reduced sample size</a:t>
            </a:r>
            <a:r>
              <a:rPr lang="en" sz="1682">
                <a:latin typeface="Calibri"/>
                <a:ea typeface="Calibri"/>
                <a:cs typeface="Calibri"/>
                <a:sym typeface="Calibri"/>
              </a:rPr>
              <a:t> after data clean-up. Small sample sizes can limit the reliability and generalizability of findings.</a:t>
            </a:r>
            <a:endParaRPr sz="1682">
              <a:latin typeface="Calibri"/>
              <a:ea typeface="Calibri"/>
              <a:cs typeface="Calibri"/>
              <a:sym typeface="Calibri"/>
            </a:endParaRPr>
          </a:p>
          <a:p>
            <a:pPr indent="0" lvl="0" marL="457200" rtl="0" algn="l">
              <a:lnSpc>
                <a:spcPct val="100000"/>
              </a:lnSpc>
              <a:spcBef>
                <a:spcPts val="0"/>
              </a:spcBef>
              <a:spcAft>
                <a:spcPts val="0"/>
              </a:spcAft>
              <a:buNone/>
            </a:pPr>
            <a:r>
              <a:t/>
            </a:r>
            <a:endParaRPr>
              <a:latin typeface="Calibri"/>
              <a:ea typeface="Calibri"/>
              <a:cs typeface="Calibri"/>
              <a:sym typeface="Calibri"/>
            </a:endParaRPr>
          </a:p>
          <a:p>
            <a:pPr indent="-325755" lvl="0" marL="457200" rtl="0" algn="l">
              <a:lnSpc>
                <a:spcPct val="100000"/>
              </a:lnSpc>
              <a:spcBef>
                <a:spcPts val="0"/>
              </a:spcBef>
              <a:spcAft>
                <a:spcPts val="0"/>
              </a:spcAft>
              <a:buSzPct val="100000"/>
              <a:buChar char="❖"/>
            </a:pPr>
            <a:r>
              <a:rPr b="1" lang="en">
                <a:latin typeface="Calibri"/>
                <a:ea typeface="Calibri"/>
                <a:cs typeface="Calibri"/>
                <a:sym typeface="Calibri"/>
              </a:rPr>
              <a:t>Imbalanced dataset</a:t>
            </a:r>
            <a:endParaRPr b="1">
              <a:latin typeface="Calibri"/>
              <a:ea typeface="Calibri"/>
              <a:cs typeface="Calibri"/>
              <a:sym typeface="Calibri"/>
            </a:endParaRPr>
          </a:p>
          <a:p>
            <a:pPr indent="-320357" lvl="1" marL="914400" rtl="0" algn="l">
              <a:lnSpc>
                <a:spcPct val="100000"/>
              </a:lnSpc>
              <a:spcBef>
                <a:spcPts val="0"/>
              </a:spcBef>
              <a:spcAft>
                <a:spcPts val="0"/>
              </a:spcAft>
              <a:buSzPct val="100000"/>
              <a:buChar char="➢"/>
            </a:pPr>
            <a:r>
              <a:rPr b="1" lang="en" sz="1700">
                <a:latin typeface="Calibri"/>
                <a:ea typeface="Calibri"/>
                <a:cs typeface="Calibri"/>
                <a:sym typeface="Calibri"/>
              </a:rPr>
              <a:t>Sex:</a:t>
            </a:r>
            <a:r>
              <a:rPr lang="en" sz="1700">
                <a:latin typeface="Calibri"/>
                <a:ea typeface="Calibri"/>
                <a:cs typeface="Calibri"/>
                <a:sym typeface="Calibri"/>
              </a:rPr>
              <a:t> Fewer women participants than men</a:t>
            </a:r>
            <a:endParaRPr sz="1700">
              <a:latin typeface="Calibri"/>
              <a:ea typeface="Calibri"/>
              <a:cs typeface="Calibri"/>
              <a:sym typeface="Calibri"/>
            </a:endParaRPr>
          </a:p>
          <a:p>
            <a:pPr indent="-320357" lvl="1" marL="914400" rtl="0" algn="l">
              <a:lnSpc>
                <a:spcPct val="100000"/>
              </a:lnSpc>
              <a:spcBef>
                <a:spcPts val="0"/>
              </a:spcBef>
              <a:spcAft>
                <a:spcPts val="0"/>
              </a:spcAft>
              <a:buSzPct val="100000"/>
              <a:buFont typeface="Calibri"/>
              <a:buChar char="➢"/>
            </a:pPr>
            <a:r>
              <a:rPr b="1" lang="en" sz="1700">
                <a:latin typeface="Calibri"/>
                <a:ea typeface="Calibri"/>
                <a:cs typeface="Calibri"/>
                <a:sym typeface="Calibri"/>
              </a:rPr>
              <a:t>Age: </a:t>
            </a:r>
            <a:r>
              <a:rPr lang="en" sz="1700">
                <a:latin typeface="Calibri"/>
                <a:ea typeface="Calibri"/>
                <a:cs typeface="Calibri"/>
                <a:sym typeface="Calibri"/>
              </a:rPr>
              <a:t>Data set does not include participants older than 77 years </a:t>
            </a:r>
            <a:endParaRPr sz="1700">
              <a:latin typeface="Calibri"/>
              <a:ea typeface="Calibri"/>
              <a:cs typeface="Calibri"/>
              <a:sym typeface="Calibri"/>
            </a:endParaRPr>
          </a:p>
          <a:p>
            <a:pPr indent="-320357" lvl="1" marL="914400" rtl="0" algn="l">
              <a:lnSpc>
                <a:spcPct val="100000"/>
              </a:lnSpc>
              <a:spcBef>
                <a:spcPts val="0"/>
              </a:spcBef>
              <a:spcAft>
                <a:spcPts val="0"/>
              </a:spcAft>
              <a:buSzPct val="100000"/>
              <a:buChar char="➢"/>
            </a:pPr>
            <a:r>
              <a:rPr b="1" lang="en" sz="1700">
                <a:latin typeface="Calibri"/>
                <a:ea typeface="Calibri"/>
                <a:cs typeface="Calibri"/>
                <a:sym typeface="Calibri"/>
              </a:rPr>
              <a:t>Fasting blood sugar: </a:t>
            </a:r>
            <a:r>
              <a:rPr lang="en" sz="1700">
                <a:latin typeface="Calibri"/>
                <a:ea typeface="Calibri"/>
                <a:cs typeface="Calibri"/>
                <a:sym typeface="Calibri"/>
              </a:rPr>
              <a:t>Fewer people with  levels &gt;120 mg/dl</a:t>
            </a:r>
            <a:endParaRPr sz="1700">
              <a:latin typeface="Calibri"/>
              <a:ea typeface="Calibri"/>
              <a:cs typeface="Calibri"/>
              <a:sym typeface="Calibri"/>
            </a:endParaRPr>
          </a:p>
          <a:p>
            <a:pPr indent="0" lvl="0" marL="457200" marR="0" rtl="0" algn="l">
              <a:lnSpc>
                <a:spcPct val="100000"/>
              </a:lnSpc>
              <a:spcBef>
                <a:spcPts val="1200"/>
              </a:spcBef>
              <a:spcAft>
                <a:spcPts val="0"/>
              </a:spcAft>
              <a:buNone/>
            </a:pPr>
            <a:r>
              <a:t/>
            </a:r>
            <a:endParaRPr b="1">
              <a:latin typeface="Calibri"/>
              <a:ea typeface="Calibri"/>
              <a:cs typeface="Calibri"/>
              <a:sym typeface="Calibri"/>
            </a:endParaRPr>
          </a:p>
          <a:p>
            <a:pPr indent="-319404" lvl="0" marL="457200" marR="0" rtl="0" algn="l">
              <a:lnSpc>
                <a:spcPct val="100000"/>
              </a:lnSpc>
              <a:spcBef>
                <a:spcPts val="0"/>
              </a:spcBef>
              <a:spcAft>
                <a:spcPts val="0"/>
              </a:spcAft>
              <a:buSzPct val="100000"/>
              <a:buFont typeface="Calibri"/>
              <a:buChar char="❖"/>
            </a:pPr>
            <a:r>
              <a:rPr lang="en" sz="1682">
                <a:latin typeface="Calibri"/>
                <a:ea typeface="Calibri"/>
                <a:cs typeface="Calibri"/>
                <a:sym typeface="Calibri"/>
              </a:rPr>
              <a:t>Our analysis does not necessarily reflect the interdependencies between all variables that collectively increase the likelihood of heart disease.</a:t>
            </a:r>
            <a:endParaRPr sz="1682">
              <a:latin typeface="Calibri"/>
              <a:ea typeface="Calibri"/>
              <a:cs typeface="Calibri"/>
              <a:sym typeface="Calibri"/>
            </a:endParaRPr>
          </a:p>
          <a:p>
            <a:pPr indent="0" lvl="0" marL="457200" rtl="0" algn="l">
              <a:lnSpc>
                <a:spcPct val="100000"/>
              </a:lnSpc>
              <a:spcBef>
                <a:spcPts val="0"/>
              </a:spcBef>
              <a:spcAft>
                <a:spcPts val="0"/>
              </a:spcAft>
              <a:buNone/>
            </a:pPr>
            <a:r>
              <a:t/>
            </a:r>
            <a:endParaRPr sz="1682">
              <a:latin typeface="Calibri"/>
              <a:ea typeface="Calibri"/>
              <a:cs typeface="Calibri"/>
              <a:sym typeface="Calibri"/>
            </a:endParaRPr>
          </a:p>
          <a:p>
            <a:pPr indent="-319404" lvl="0" marL="457200" rtl="0" algn="l">
              <a:lnSpc>
                <a:spcPct val="100000"/>
              </a:lnSpc>
              <a:spcBef>
                <a:spcPts val="1200"/>
              </a:spcBef>
              <a:spcAft>
                <a:spcPts val="0"/>
              </a:spcAft>
              <a:buSzPct val="100000"/>
              <a:buFont typeface="Calibri"/>
              <a:buChar char="❖"/>
            </a:pPr>
            <a:r>
              <a:rPr lang="en" sz="1682">
                <a:latin typeface="Calibri"/>
                <a:ea typeface="Calibri"/>
                <a:cs typeface="Calibri"/>
                <a:sym typeface="Calibri"/>
              </a:rPr>
              <a:t>There are many predictors of heart disease not considered in our analysis, such as </a:t>
            </a:r>
            <a:r>
              <a:rPr b="1" lang="en" sz="1682">
                <a:latin typeface="Calibri"/>
                <a:ea typeface="Calibri"/>
                <a:cs typeface="Calibri"/>
                <a:sym typeface="Calibri"/>
              </a:rPr>
              <a:t>lifestyle,diet, race, genetics</a:t>
            </a:r>
            <a:r>
              <a:rPr lang="en" sz="1682">
                <a:latin typeface="Calibri"/>
                <a:ea typeface="Calibri"/>
                <a:cs typeface="Calibri"/>
                <a:sym typeface="Calibri"/>
              </a:rPr>
              <a:t>, etc. </a:t>
            </a:r>
            <a:endParaRPr sz="1682">
              <a:latin typeface="Calibri"/>
              <a:ea typeface="Calibri"/>
              <a:cs typeface="Calibri"/>
              <a:sym typeface="Calibri"/>
            </a:endParaRPr>
          </a:p>
          <a:p>
            <a:pPr indent="0" lvl="0" marL="0" rtl="0" algn="l">
              <a:lnSpc>
                <a:spcPct val="100000"/>
              </a:lnSpc>
              <a:spcBef>
                <a:spcPts val="1200"/>
              </a:spcBef>
              <a:spcAft>
                <a:spcPts val="1200"/>
              </a:spcAft>
              <a:buNone/>
            </a:pPr>
            <a:r>
              <a:t/>
            </a:r>
            <a:endParaRPr>
              <a:latin typeface="Calibri"/>
              <a:ea typeface="Calibri"/>
              <a:cs typeface="Calibri"/>
              <a:sym typeface="Calibri"/>
            </a:endParaRPr>
          </a:p>
        </p:txBody>
      </p:sp>
      <p:pic>
        <p:nvPicPr>
          <p:cNvPr id="196" name="Google Shape;196;p31"/>
          <p:cNvPicPr preferRelativeResize="0"/>
          <p:nvPr/>
        </p:nvPicPr>
        <p:blipFill>
          <a:blip r:embed="rId3">
            <a:alphaModFix/>
          </a:blip>
          <a:stretch>
            <a:fillRect/>
          </a:stretch>
        </p:blipFill>
        <p:spPr>
          <a:xfrm>
            <a:off x="6176950" y="1735175"/>
            <a:ext cx="2766325" cy="143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265150" y="235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Why</a:t>
            </a:r>
            <a:r>
              <a:rPr b="1" lang="en">
                <a:solidFill>
                  <a:srgbClr val="CC0000"/>
                </a:solidFill>
              </a:rPr>
              <a:t> Analyze Heart Disease?</a:t>
            </a:r>
            <a:r>
              <a:rPr lang="en">
                <a:solidFill>
                  <a:srgbClr val="CC0000"/>
                </a:solidFill>
              </a:rPr>
              <a:t> </a:t>
            </a:r>
            <a:endParaRPr>
              <a:solidFill>
                <a:srgbClr val="CC0000"/>
              </a:solidFill>
            </a:endParaRPr>
          </a:p>
        </p:txBody>
      </p:sp>
      <p:sp>
        <p:nvSpPr>
          <p:cNvPr id="63" name="Google Shape;63;p14"/>
          <p:cNvSpPr txBox="1"/>
          <p:nvPr>
            <p:ph idx="1" type="body"/>
          </p:nvPr>
        </p:nvSpPr>
        <p:spPr>
          <a:xfrm>
            <a:off x="212300" y="995100"/>
            <a:ext cx="6218100" cy="2831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rgbClr val="111111"/>
              </a:buClr>
              <a:buSzPts val="1500"/>
              <a:buFont typeface="Roboto"/>
              <a:buChar char="●"/>
            </a:pPr>
            <a:r>
              <a:rPr b="1" lang="en" sz="1500">
                <a:solidFill>
                  <a:srgbClr val="CC0000"/>
                </a:solidFill>
                <a:highlight>
                  <a:srgbClr val="FFFFFF"/>
                </a:highlight>
              </a:rPr>
              <a:t>Leading cause of death</a:t>
            </a:r>
            <a:r>
              <a:rPr lang="en" sz="1500">
                <a:solidFill>
                  <a:srgbClr val="111111"/>
                </a:solidFill>
                <a:highlight>
                  <a:srgbClr val="FFFFFF"/>
                </a:highlight>
              </a:rPr>
              <a:t> for most racial and ethnic groups.</a:t>
            </a:r>
            <a:endParaRPr sz="1500">
              <a:solidFill>
                <a:srgbClr val="111111"/>
              </a:solidFill>
              <a:highlight>
                <a:srgbClr val="FFFFFF"/>
              </a:highlight>
            </a:endParaRPr>
          </a:p>
          <a:p>
            <a:pPr indent="0" lvl="0" marL="457200" rtl="0" algn="l">
              <a:lnSpc>
                <a:spcPct val="100000"/>
              </a:lnSpc>
              <a:spcBef>
                <a:spcPts val="0"/>
              </a:spcBef>
              <a:spcAft>
                <a:spcPts val="0"/>
              </a:spcAft>
              <a:buSzPts val="358"/>
              <a:buNone/>
            </a:pPr>
            <a:r>
              <a:t/>
            </a:r>
            <a:endParaRPr sz="1500">
              <a:solidFill>
                <a:srgbClr val="111111"/>
              </a:solidFill>
              <a:highlight>
                <a:srgbClr val="FFFFFF"/>
              </a:highlight>
            </a:endParaRPr>
          </a:p>
          <a:p>
            <a:pPr indent="-323850" lvl="0" marL="457200" rtl="0" algn="l">
              <a:lnSpc>
                <a:spcPct val="100000"/>
              </a:lnSpc>
              <a:spcBef>
                <a:spcPts val="0"/>
              </a:spcBef>
              <a:spcAft>
                <a:spcPts val="0"/>
              </a:spcAft>
              <a:buClr>
                <a:srgbClr val="111111"/>
              </a:buClr>
              <a:buSzPts val="1500"/>
              <a:buChar char="●"/>
            </a:pPr>
            <a:r>
              <a:rPr lang="en" sz="1500">
                <a:solidFill>
                  <a:srgbClr val="111111"/>
                </a:solidFill>
                <a:highlight>
                  <a:srgbClr val="FFFFFF"/>
                </a:highlight>
              </a:rPr>
              <a:t>One </a:t>
            </a:r>
            <a:r>
              <a:rPr lang="en" sz="1500">
                <a:solidFill>
                  <a:srgbClr val="1C1D1F"/>
                </a:solidFill>
                <a:highlight>
                  <a:srgbClr val="FFFFFF"/>
                </a:highlight>
              </a:rPr>
              <a:t>person dies </a:t>
            </a:r>
            <a:r>
              <a:rPr b="1" lang="en" sz="1500">
                <a:solidFill>
                  <a:srgbClr val="CC0000"/>
                </a:solidFill>
                <a:highlight>
                  <a:srgbClr val="FFFFFF"/>
                </a:highlight>
              </a:rPr>
              <a:t>every 33 seconds</a:t>
            </a:r>
            <a:endParaRPr sz="1500">
              <a:solidFill>
                <a:srgbClr val="1C1D1F"/>
              </a:solidFill>
              <a:highlight>
                <a:srgbClr val="FFFFFF"/>
              </a:highlight>
            </a:endParaRPr>
          </a:p>
          <a:p>
            <a:pPr indent="0" lvl="0" marL="457200" rtl="0" algn="l">
              <a:lnSpc>
                <a:spcPct val="100000"/>
              </a:lnSpc>
              <a:spcBef>
                <a:spcPts val="0"/>
              </a:spcBef>
              <a:spcAft>
                <a:spcPts val="0"/>
              </a:spcAft>
              <a:buSzPts val="358"/>
              <a:buNone/>
            </a:pPr>
            <a:r>
              <a:t/>
            </a:r>
            <a:endParaRPr sz="1500">
              <a:solidFill>
                <a:srgbClr val="1C1D1F"/>
              </a:solidFill>
              <a:highlight>
                <a:srgbClr val="FFFFFF"/>
              </a:highlight>
            </a:endParaRPr>
          </a:p>
          <a:p>
            <a:pPr indent="-323850" lvl="0" marL="457200" rtl="0" algn="l">
              <a:lnSpc>
                <a:spcPct val="100000"/>
              </a:lnSpc>
              <a:spcBef>
                <a:spcPts val="0"/>
              </a:spcBef>
              <a:spcAft>
                <a:spcPts val="0"/>
              </a:spcAft>
              <a:buClr>
                <a:srgbClr val="1C1D1F"/>
              </a:buClr>
              <a:buSzPts val="1500"/>
              <a:buChar char="●"/>
            </a:pPr>
            <a:r>
              <a:rPr lang="en" sz="1500">
                <a:solidFill>
                  <a:srgbClr val="1C1D1F"/>
                </a:solidFill>
                <a:highlight>
                  <a:srgbClr val="FFFFFF"/>
                </a:highlight>
              </a:rPr>
              <a:t>In 2022, </a:t>
            </a:r>
            <a:r>
              <a:rPr b="1" lang="en" sz="1500">
                <a:solidFill>
                  <a:srgbClr val="1C1D1F"/>
                </a:solidFill>
                <a:highlight>
                  <a:srgbClr val="FFFFFF"/>
                </a:highlight>
              </a:rPr>
              <a:t>702,880 people died from heart disease</a:t>
            </a:r>
            <a:r>
              <a:rPr lang="en" sz="1500">
                <a:solidFill>
                  <a:srgbClr val="1C1D1F"/>
                </a:solidFill>
                <a:highlight>
                  <a:srgbClr val="FFFFFF"/>
                </a:highlight>
              </a:rPr>
              <a:t>. </a:t>
            </a:r>
            <a:endParaRPr sz="1500">
              <a:solidFill>
                <a:srgbClr val="1C1D1F"/>
              </a:solidFill>
              <a:highlight>
                <a:srgbClr val="FFFFFF"/>
              </a:highlight>
            </a:endParaRPr>
          </a:p>
          <a:p>
            <a:pPr indent="0" lvl="0" marL="457200" rtl="0" algn="l">
              <a:lnSpc>
                <a:spcPct val="100000"/>
              </a:lnSpc>
              <a:spcBef>
                <a:spcPts val="0"/>
              </a:spcBef>
              <a:spcAft>
                <a:spcPts val="0"/>
              </a:spcAft>
              <a:buNone/>
            </a:pPr>
            <a:r>
              <a:rPr b="1" lang="en" sz="1500">
                <a:solidFill>
                  <a:srgbClr val="CC0000"/>
                </a:solidFill>
                <a:highlight>
                  <a:srgbClr val="FFFFFF"/>
                </a:highlight>
              </a:rPr>
              <a:t>1 in every 5 deaths</a:t>
            </a:r>
            <a:r>
              <a:rPr lang="en" sz="1500">
                <a:solidFill>
                  <a:srgbClr val="1C1D1F"/>
                </a:solidFill>
                <a:highlight>
                  <a:srgbClr val="FFFFFF"/>
                </a:highlight>
              </a:rPr>
              <a:t>.</a:t>
            </a:r>
            <a:endParaRPr sz="1500">
              <a:solidFill>
                <a:srgbClr val="1C1D1F"/>
              </a:solidFill>
              <a:highlight>
                <a:srgbClr val="FFFFFF"/>
              </a:highlight>
            </a:endParaRPr>
          </a:p>
          <a:p>
            <a:pPr indent="0" lvl="0" marL="457200" rtl="0" algn="l">
              <a:lnSpc>
                <a:spcPct val="100000"/>
              </a:lnSpc>
              <a:spcBef>
                <a:spcPts val="0"/>
              </a:spcBef>
              <a:spcAft>
                <a:spcPts val="0"/>
              </a:spcAft>
              <a:buSzPts val="358"/>
              <a:buNone/>
            </a:pPr>
            <a:r>
              <a:t/>
            </a:r>
            <a:endParaRPr sz="1500">
              <a:solidFill>
                <a:srgbClr val="1C1D1F"/>
              </a:solidFill>
              <a:highlight>
                <a:srgbClr val="FFFFFF"/>
              </a:highlight>
            </a:endParaRPr>
          </a:p>
          <a:p>
            <a:pPr indent="-323850" lvl="0" marL="457200" rtl="0" algn="l">
              <a:lnSpc>
                <a:spcPct val="100000"/>
              </a:lnSpc>
              <a:spcBef>
                <a:spcPts val="0"/>
              </a:spcBef>
              <a:spcAft>
                <a:spcPts val="0"/>
              </a:spcAft>
              <a:buClr>
                <a:srgbClr val="1C1D1F"/>
              </a:buClr>
              <a:buSzPts val="1500"/>
              <a:buChar char="●"/>
            </a:pPr>
            <a:r>
              <a:rPr b="1" lang="en" sz="1500">
                <a:solidFill>
                  <a:srgbClr val="CC0000"/>
                </a:solidFill>
                <a:highlight>
                  <a:srgbClr val="FFFFFF"/>
                </a:highlight>
              </a:rPr>
              <a:t>Financial </a:t>
            </a:r>
            <a:r>
              <a:rPr b="1" lang="en" sz="1500">
                <a:solidFill>
                  <a:srgbClr val="CC0000"/>
                </a:solidFill>
                <a:highlight>
                  <a:srgbClr val="FFFFFF"/>
                </a:highlight>
              </a:rPr>
              <a:t>burden</a:t>
            </a:r>
            <a:r>
              <a:rPr lang="en" sz="1500">
                <a:solidFill>
                  <a:srgbClr val="1C1D1F"/>
                </a:solidFill>
                <a:highlight>
                  <a:srgbClr val="FFFFFF"/>
                </a:highlight>
              </a:rPr>
              <a:t> </a:t>
            </a:r>
            <a:r>
              <a:rPr b="1" lang="en" sz="1500">
                <a:solidFill>
                  <a:srgbClr val="1C1D1F"/>
                </a:solidFill>
                <a:highlight>
                  <a:srgbClr val="FFFFFF"/>
                </a:highlight>
              </a:rPr>
              <a:t>$252.2 billion</a:t>
            </a:r>
            <a:r>
              <a:rPr lang="en" sz="1500">
                <a:solidFill>
                  <a:srgbClr val="1C1D1F"/>
                </a:solidFill>
                <a:highlight>
                  <a:srgbClr val="FFFFFF"/>
                </a:highlight>
              </a:rPr>
              <a:t> (2019 - 2020)</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lnSpc>
                <a:spcPct val="137500"/>
              </a:lnSpc>
              <a:spcBef>
                <a:spcPts val="0"/>
              </a:spcBef>
              <a:spcAft>
                <a:spcPts val="0"/>
              </a:spcAft>
              <a:buSzPts val="358"/>
              <a:buNone/>
            </a:pPr>
            <a:r>
              <a:t/>
            </a:r>
            <a:endParaRPr sz="1500">
              <a:solidFill>
                <a:srgbClr val="111111"/>
              </a:solidFill>
              <a:highlight>
                <a:srgbClr val="FFFFFF"/>
              </a:highlight>
            </a:endParaRPr>
          </a:p>
          <a:p>
            <a:pPr indent="0" lvl="0" marL="0" rtl="0" algn="l">
              <a:spcBef>
                <a:spcPts val="0"/>
              </a:spcBef>
              <a:spcAft>
                <a:spcPts val="1200"/>
              </a:spcAft>
              <a:buSzPts val="358"/>
              <a:buNone/>
            </a:pPr>
            <a:r>
              <a:rPr lang="en" sz="1500"/>
              <a:t> .</a:t>
            </a:r>
            <a:endParaRPr sz="1500"/>
          </a:p>
        </p:txBody>
      </p:sp>
      <p:pic>
        <p:nvPicPr>
          <p:cNvPr id="64" name="Google Shape;64;p14"/>
          <p:cNvPicPr preferRelativeResize="0"/>
          <p:nvPr/>
        </p:nvPicPr>
        <p:blipFill>
          <a:blip r:embed="rId3">
            <a:alphaModFix/>
          </a:blip>
          <a:stretch>
            <a:fillRect/>
          </a:stretch>
        </p:blipFill>
        <p:spPr>
          <a:xfrm>
            <a:off x="1176550" y="3090475"/>
            <a:ext cx="3395449" cy="1918525"/>
          </a:xfrm>
          <a:prstGeom prst="rect">
            <a:avLst/>
          </a:prstGeom>
          <a:noFill/>
          <a:ln>
            <a:noFill/>
          </a:ln>
        </p:spPr>
      </p:pic>
      <p:pic>
        <p:nvPicPr>
          <p:cNvPr id="65" name="Google Shape;65;p14"/>
          <p:cNvPicPr preferRelativeResize="0"/>
          <p:nvPr/>
        </p:nvPicPr>
        <p:blipFill>
          <a:blip r:embed="rId4">
            <a:alphaModFix/>
          </a:blip>
          <a:stretch>
            <a:fillRect/>
          </a:stretch>
        </p:blipFill>
        <p:spPr>
          <a:xfrm>
            <a:off x="6320425" y="1280725"/>
            <a:ext cx="2580275" cy="2398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3400">
              <a:solidFill>
                <a:schemeClr val="dk1"/>
              </a:solidFill>
            </a:endParaRPr>
          </a:p>
          <a:p>
            <a:pPr indent="0" lvl="0" marL="0" rtl="0" algn="l">
              <a:lnSpc>
                <a:spcPct val="100000"/>
              </a:lnSpc>
              <a:spcBef>
                <a:spcPts val="0"/>
              </a:spcBef>
              <a:spcAft>
                <a:spcPts val="0"/>
              </a:spcAft>
              <a:buNone/>
            </a:pPr>
            <a:r>
              <a:t/>
            </a:r>
            <a:endParaRPr sz="34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i="1" lang="en" sz="3500">
                <a:solidFill>
                  <a:srgbClr val="CC0000"/>
                </a:solidFill>
                <a:latin typeface="Corsiva"/>
                <a:ea typeface="Corsiva"/>
                <a:cs typeface="Corsiva"/>
                <a:sym typeface="Corsiva"/>
              </a:rPr>
              <a:t>"Our goal isn’t just to understand heart disease—</a:t>
            </a:r>
            <a:endParaRPr b="1" i="1" sz="3500">
              <a:solidFill>
                <a:srgbClr val="CC0000"/>
              </a:solidFill>
              <a:latin typeface="Corsiva"/>
              <a:ea typeface="Corsiva"/>
              <a:cs typeface="Corsiva"/>
              <a:sym typeface="Corsiva"/>
            </a:endParaRPr>
          </a:p>
          <a:p>
            <a:pPr indent="0" lvl="0" marL="0" rtl="0" algn="ctr">
              <a:lnSpc>
                <a:spcPct val="100000"/>
              </a:lnSpc>
              <a:spcBef>
                <a:spcPts val="0"/>
              </a:spcBef>
              <a:spcAft>
                <a:spcPts val="0"/>
              </a:spcAft>
              <a:buClr>
                <a:schemeClr val="dk1"/>
              </a:buClr>
              <a:buSzPts val="1100"/>
              <a:buFont typeface="Arial"/>
              <a:buNone/>
            </a:pPr>
            <a:r>
              <a:rPr b="1" i="1" lang="en" sz="3500">
                <a:solidFill>
                  <a:srgbClr val="CC0000"/>
                </a:solidFill>
                <a:latin typeface="Corsiva"/>
                <a:ea typeface="Corsiva"/>
                <a:cs typeface="Corsiva"/>
                <a:sym typeface="Corsiva"/>
              </a:rPr>
              <a:t>it’s to beat it."</a:t>
            </a:r>
            <a:endParaRPr b="1" i="1" sz="3500">
              <a:solidFill>
                <a:srgbClr val="CC0000"/>
              </a:solidFill>
              <a:latin typeface="Corsiva"/>
              <a:ea typeface="Corsiva"/>
              <a:cs typeface="Corsiva"/>
              <a:sym typeface="Corsiva"/>
            </a:endParaRPr>
          </a:p>
          <a:p>
            <a:pPr indent="0" lvl="0" marL="0" rtl="0" algn="l">
              <a:lnSpc>
                <a:spcPct val="100000"/>
              </a:lnSpc>
              <a:spcBef>
                <a:spcPts val="0"/>
              </a:spcBef>
              <a:spcAft>
                <a:spcPts val="0"/>
              </a:spcAft>
              <a:buClr>
                <a:schemeClr val="dk1"/>
              </a:buClr>
              <a:buSzPts val="1100"/>
              <a:buFont typeface="Arial"/>
              <a:buNone/>
            </a:pPr>
            <a:r>
              <a:t/>
            </a:r>
            <a:endParaRPr i="1" sz="3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3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14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Reminders for maintaining a healthy heart</a:t>
            </a:r>
            <a:endParaRPr b="1">
              <a:solidFill>
                <a:srgbClr val="CC0000"/>
              </a:solidFill>
            </a:endParaRPr>
          </a:p>
        </p:txBody>
      </p:sp>
      <p:sp>
        <p:nvSpPr>
          <p:cNvPr id="207" name="Google Shape;207;p33"/>
          <p:cNvSpPr txBox="1"/>
          <p:nvPr>
            <p:ph idx="1" type="body"/>
          </p:nvPr>
        </p:nvSpPr>
        <p:spPr>
          <a:xfrm>
            <a:off x="338163" y="718550"/>
            <a:ext cx="474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0000"/>
              </a:buClr>
              <a:buSzPts val="1800"/>
              <a:buChar char="💓"/>
            </a:pPr>
            <a:r>
              <a:rPr lang="en"/>
              <a:t>Eat healthy</a:t>
            </a:r>
            <a:endParaRPr/>
          </a:p>
          <a:p>
            <a:pPr indent="-342900" lvl="0" marL="457200" rtl="0" algn="l">
              <a:spcBef>
                <a:spcPts val="0"/>
              </a:spcBef>
              <a:spcAft>
                <a:spcPts val="0"/>
              </a:spcAft>
              <a:buSzPts val="1800"/>
              <a:buChar char="💓"/>
            </a:pPr>
            <a:r>
              <a:rPr lang="en"/>
              <a:t>Get enough Sleep</a:t>
            </a:r>
            <a:endParaRPr/>
          </a:p>
          <a:p>
            <a:pPr indent="-342900" lvl="0" marL="457200" rtl="0" algn="l">
              <a:spcBef>
                <a:spcPts val="0"/>
              </a:spcBef>
              <a:spcAft>
                <a:spcPts val="0"/>
              </a:spcAft>
              <a:buSzPts val="1800"/>
              <a:buChar char="💓"/>
            </a:pPr>
            <a:r>
              <a:rPr lang="en"/>
              <a:t>Get regular health check ups</a:t>
            </a:r>
            <a:endParaRPr/>
          </a:p>
          <a:p>
            <a:pPr indent="-342900" lvl="0" marL="457200" rtl="0" algn="l">
              <a:spcBef>
                <a:spcPts val="0"/>
              </a:spcBef>
              <a:spcAft>
                <a:spcPts val="0"/>
              </a:spcAft>
              <a:buSzPts val="1800"/>
              <a:buChar char="💓"/>
            </a:pPr>
            <a:r>
              <a:rPr lang="en"/>
              <a:t>Maintain healthy weight</a:t>
            </a:r>
            <a:endParaRPr/>
          </a:p>
          <a:p>
            <a:pPr indent="-342900" lvl="0" marL="457200" rtl="0" algn="l">
              <a:spcBef>
                <a:spcPts val="0"/>
              </a:spcBef>
              <a:spcAft>
                <a:spcPts val="0"/>
              </a:spcAft>
              <a:buSzPts val="1800"/>
              <a:buChar char="💓"/>
            </a:pPr>
            <a:r>
              <a:rPr lang="en"/>
              <a:t>Maintain an active lifestyle</a:t>
            </a:r>
            <a:endParaRPr/>
          </a:p>
          <a:p>
            <a:pPr indent="-342900" lvl="0" marL="457200" rtl="0" algn="l">
              <a:spcBef>
                <a:spcPts val="0"/>
              </a:spcBef>
              <a:spcAft>
                <a:spcPts val="0"/>
              </a:spcAft>
              <a:buSzPts val="1800"/>
              <a:buChar char="💓"/>
            </a:pPr>
            <a:r>
              <a:rPr lang="en"/>
              <a:t>Laugh a </a:t>
            </a:r>
            <a:r>
              <a:rPr lang="en"/>
              <a:t>little</a:t>
            </a:r>
            <a:r>
              <a:rPr lang="en"/>
              <a:t> </a:t>
            </a:r>
            <a:endParaRPr/>
          </a:p>
          <a:p>
            <a:pPr indent="0" lvl="0" marL="457200" rtl="0" algn="l">
              <a:spcBef>
                <a:spcPts val="1200"/>
              </a:spcBef>
              <a:spcAft>
                <a:spcPts val="1200"/>
              </a:spcAft>
              <a:buNone/>
            </a:pPr>
            <a:r>
              <a:t/>
            </a:r>
            <a:endParaRPr/>
          </a:p>
        </p:txBody>
      </p:sp>
      <p:pic>
        <p:nvPicPr>
          <p:cNvPr id="208" name="Google Shape;208;p33"/>
          <p:cNvPicPr preferRelativeResize="0"/>
          <p:nvPr/>
        </p:nvPicPr>
        <p:blipFill>
          <a:blip r:embed="rId3">
            <a:alphaModFix/>
          </a:blip>
          <a:stretch>
            <a:fillRect/>
          </a:stretch>
        </p:blipFill>
        <p:spPr>
          <a:xfrm>
            <a:off x="1320550" y="2912700"/>
            <a:ext cx="2504776" cy="2104000"/>
          </a:xfrm>
          <a:prstGeom prst="rect">
            <a:avLst/>
          </a:prstGeom>
          <a:noFill/>
          <a:ln>
            <a:noFill/>
          </a:ln>
        </p:spPr>
      </p:pic>
      <p:pic>
        <p:nvPicPr>
          <p:cNvPr id="209" name="Google Shape;209;p33"/>
          <p:cNvPicPr preferRelativeResize="0"/>
          <p:nvPr/>
        </p:nvPicPr>
        <p:blipFill>
          <a:blip r:embed="rId4">
            <a:alphaModFix/>
          </a:blip>
          <a:stretch>
            <a:fillRect/>
          </a:stretch>
        </p:blipFill>
        <p:spPr>
          <a:xfrm>
            <a:off x="4916301" y="881025"/>
            <a:ext cx="3283124"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2609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1" lang="en" sz="2800">
                <a:solidFill>
                  <a:srgbClr val="FF0000"/>
                </a:solidFill>
              </a:rPr>
              <a:t>Watch out for symptoms:</a:t>
            </a:r>
            <a:endParaRPr b="1" sz="3800">
              <a:solidFill>
                <a:srgbClr val="FF0000"/>
              </a:solidFill>
            </a:endParaRPr>
          </a:p>
        </p:txBody>
      </p:sp>
      <p:sp>
        <p:nvSpPr>
          <p:cNvPr id="215" name="Google Shape;215;p34"/>
          <p:cNvSpPr txBox="1"/>
          <p:nvPr>
            <p:ph idx="1" type="body"/>
          </p:nvPr>
        </p:nvSpPr>
        <p:spPr>
          <a:xfrm>
            <a:off x="0" y="1105200"/>
            <a:ext cx="4572000" cy="3099300"/>
          </a:xfrm>
          <a:prstGeom prst="rect">
            <a:avLst/>
          </a:prstGeom>
        </p:spPr>
        <p:txBody>
          <a:bodyPr anchorCtr="0" anchor="t" bIns="91425" lIns="91425" spcFirstLastPara="1" rIns="91425" wrap="square" tIns="91425">
            <a:normAutofit/>
          </a:bodyPr>
          <a:lstStyle/>
          <a:p>
            <a:pPr indent="-342900" lvl="1" marL="914400" rtl="0" algn="l">
              <a:spcBef>
                <a:spcPts val="0"/>
              </a:spcBef>
              <a:spcAft>
                <a:spcPts val="0"/>
              </a:spcAft>
              <a:buSzPts val="1800"/>
              <a:buChar char="💔"/>
            </a:pPr>
            <a:r>
              <a:rPr lang="en" sz="1800"/>
              <a:t>Persistent fatigue</a:t>
            </a:r>
            <a:endParaRPr sz="1800"/>
          </a:p>
          <a:p>
            <a:pPr indent="-342900" lvl="1" marL="914400" rtl="0" algn="l">
              <a:spcBef>
                <a:spcPts val="0"/>
              </a:spcBef>
              <a:spcAft>
                <a:spcPts val="0"/>
              </a:spcAft>
              <a:buSzPts val="1800"/>
              <a:buChar char="💔"/>
            </a:pPr>
            <a:r>
              <a:rPr lang="en" sz="1800"/>
              <a:t>Shortness of breath after mild activity</a:t>
            </a:r>
            <a:endParaRPr sz="1800"/>
          </a:p>
          <a:p>
            <a:pPr indent="-342900" lvl="1" marL="914400" rtl="0" algn="l">
              <a:spcBef>
                <a:spcPts val="0"/>
              </a:spcBef>
              <a:spcAft>
                <a:spcPts val="0"/>
              </a:spcAft>
              <a:buSzPts val="1800"/>
              <a:buChar char="💔"/>
            </a:pPr>
            <a:r>
              <a:rPr lang="en" sz="1800"/>
              <a:t>Swollen feet or legs</a:t>
            </a:r>
            <a:endParaRPr sz="1800"/>
          </a:p>
          <a:p>
            <a:pPr indent="-342900" lvl="1" marL="914400" rtl="0" algn="l">
              <a:spcBef>
                <a:spcPts val="0"/>
              </a:spcBef>
              <a:spcAft>
                <a:spcPts val="0"/>
              </a:spcAft>
              <a:buSzPts val="1800"/>
              <a:buChar char="💔"/>
            </a:pPr>
            <a:r>
              <a:rPr lang="en" sz="1800"/>
              <a:t>Abnormal heartbeat</a:t>
            </a:r>
            <a:endParaRPr sz="1800"/>
          </a:p>
          <a:p>
            <a:pPr indent="-342900" lvl="1" marL="914400" rtl="0" algn="l">
              <a:spcBef>
                <a:spcPts val="0"/>
              </a:spcBef>
              <a:spcAft>
                <a:spcPts val="0"/>
              </a:spcAft>
              <a:buSzPts val="1800"/>
              <a:buChar char="💔"/>
            </a:pPr>
            <a:r>
              <a:rPr lang="en" sz="1800"/>
              <a:t>Chest pains</a:t>
            </a:r>
            <a:endParaRPr sz="1800"/>
          </a:p>
        </p:txBody>
      </p:sp>
      <p:pic>
        <p:nvPicPr>
          <p:cNvPr id="216" name="Google Shape;216;p34"/>
          <p:cNvPicPr preferRelativeResize="0"/>
          <p:nvPr/>
        </p:nvPicPr>
        <p:blipFill>
          <a:blip r:embed="rId3">
            <a:alphaModFix/>
          </a:blip>
          <a:stretch>
            <a:fillRect/>
          </a:stretch>
        </p:blipFill>
        <p:spPr>
          <a:xfrm>
            <a:off x="4572000" y="928475"/>
            <a:ext cx="3919875" cy="23593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idx="1" type="body"/>
          </p:nvPr>
        </p:nvSpPr>
        <p:spPr>
          <a:xfrm>
            <a:off x="311700" y="9238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3400">
              <a:solidFill>
                <a:schemeClr val="dk1"/>
              </a:solidFill>
            </a:endParaRPr>
          </a:p>
          <a:p>
            <a:pPr indent="0" lvl="0" marL="0" rtl="0" algn="l">
              <a:lnSpc>
                <a:spcPct val="100000"/>
              </a:lnSpc>
              <a:spcBef>
                <a:spcPts val="0"/>
              </a:spcBef>
              <a:spcAft>
                <a:spcPts val="0"/>
              </a:spcAft>
              <a:buNone/>
            </a:pPr>
            <a:r>
              <a:t/>
            </a:r>
            <a:endParaRPr sz="3400">
              <a:solidFill>
                <a:schemeClr val="dk1"/>
              </a:solidFill>
            </a:endParaRPr>
          </a:p>
          <a:p>
            <a:pPr indent="0" lvl="0" marL="0" rtl="0" algn="ctr">
              <a:lnSpc>
                <a:spcPct val="100000"/>
              </a:lnSpc>
              <a:spcBef>
                <a:spcPts val="0"/>
              </a:spcBef>
              <a:spcAft>
                <a:spcPts val="0"/>
              </a:spcAft>
              <a:buClr>
                <a:schemeClr val="dk1"/>
              </a:buClr>
              <a:buSzPts val="1100"/>
              <a:buFont typeface="Arial"/>
              <a:buNone/>
            </a:pPr>
            <a:r>
              <a:t/>
            </a:r>
            <a:endParaRPr b="1" i="1" sz="3500">
              <a:solidFill>
                <a:srgbClr val="CC0000"/>
              </a:solidFill>
              <a:latin typeface="Corsiva"/>
              <a:ea typeface="Corsiva"/>
              <a:cs typeface="Corsiva"/>
              <a:sym typeface="Corsiva"/>
            </a:endParaRPr>
          </a:p>
          <a:p>
            <a:pPr indent="0" lvl="0" marL="0" rtl="0" algn="l">
              <a:lnSpc>
                <a:spcPct val="100000"/>
              </a:lnSpc>
              <a:spcBef>
                <a:spcPts val="0"/>
              </a:spcBef>
              <a:spcAft>
                <a:spcPts val="0"/>
              </a:spcAft>
              <a:buClr>
                <a:schemeClr val="dk1"/>
              </a:buClr>
              <a:buSzPts val="1100"/>
              <a:buFont typeface="Arial"/>
              <a:buNone/>
            </a:pPr>
            <a:r>
              <a:t/>
            </a:r>
            <a:endParaRPr i="1" sz="3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i="1" sz="3400">
              <a:solidFill>
                <a:schemeClr val="dk1"/>
              </a:solidFill>
            </a:endParaRPr>
          </a:p>
        </p:txBody>
      </p:sp>
      <p:pic>
        <p:nvPicPr>
          <p:cNvPr id="222" name="Google Shape;222;p35"/>
          <p:cNvPicPr preferRelativeResize="0"/>
          <p:nvPr/>
        </p:nvPicPr>
        <p:blipFill>
          <a:blip r:embed="rId3">
            <a:alphaModFix/>
          </a:blip>
          <a:stretch>
            <a:fillRect/>
          </a:stretch>
        </p:blipFill>
        <p:spPr>
          <a:xfrm>
            <a:off x="2319338" y="952500"/>
            <a:ext cx="4810125" cy="354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CC0000"/>
                </a:solidFill>
              </a:rPr>
              <a:t>Variables Analyzed - "Inside the Heart of Our Data"</a:t>
            </a:r>
            <a:endParaRPr b="1">
              <a:solidFill>
                <a:srgbClr val="CC0000"/>
              </a:solidFill>
            </a:endParaRPr>
          </a:p>
          <a:p>
            <a:pPr indent="0" lvl="0" marL="0" rtl="0" algn="l">
              <a:spcBef>
                <a:spcPts val="0"/>
              </a:spcBef>
              <a:spcAft>
                <a:spcPts val="0"/>
              </a:spcAft>
              <a:buNone/>
            </a:pPr>
            <a:r>
              <a:t/>
            </a:r>
            <a:endParaRPr/>
          </a:p>
        </p:txBody>
      </p:sp>
      <p:sp>
        <p:nvSpPr>
          <p:cNvPr id="71" name="Google Shape;71;p15"/>
          <p:cNvSpPr txBox="1"/>
          <p:nvPr>
            <p:ph idx="1" type="body"/>
          </p:nvPr>
        </p:nvSpPr>
        <p:spPr>
          <a:xfrm>
            <a:off x="427650" y="1752725"/>
            <a:ext cx="3837600" cy="26976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chemeClr val="dk1"/>
              </a:buClr>
              <a:buSzPts val="1500"/>
              <a:buChar char="●"/>
            </a:pPr>
            <a:r>
              <a:rPr lang="en" sz="1500">
                <a:solidFill>
                  <a:schemeClr val="dk1"/>
                </a:solidFill>
              </a:rPr>
              <a:t>Age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Sex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Resting Blood Pressure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Cholesterol Level</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Fasting Blood Sugar</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Resting Blood Pressure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Maximum Heart Rate Achieved</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Exercise Induced Angina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 depression on ECG</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Calcification of Major blood Vessels</a:t>
            </a:r>
            <a:endParaRPr sz="1500"/>
          </a:p>
        </p:txBody>
      </p:sp>
      <p:sp>
        <p:nvSpPr>
          <p:cNvPr id="72" name="Google Shape;72;p15"/>
          <p:cNvSpPr txBox="1"/>
          <p:nvPr/>
        </p:nvSpPr>
        <p:spPr>
          <a:xfrm>
            <a:off x="270300" y="1017725"/>
            <a:ext cx="59169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dk2"/>
              </a:buClr>
              <a:buSzPts val="1200"/>
              <a:buChar char="-"/>
            </a:pPr>
            <a:r>
              <a:rPr b="1" lang="en" sz="1200">
                <a:solidFill>
                  <a:schemeClr val="dk2"/>
                </a:solidFill>
              </a:rPr>
              <a:t>Data Source</a:t>
            </a:r>
            <a:r>
              <a:rPr lang="en" sz="1200">
                <a:solidFill>
                  <a:schemeClr val="dk2"/>
                </a:solidFill>
              </a:rPr>
              <a:t> (1989): Kaggle </a:t>
            </a:r>
            <a:r>
              <a:rPr lang="en" sz="1200" u="sng">
                <a:solidFill>
                  <a:schemeClr val="accent5"/>
                </a:solidFill>
                <a:hlinkClick r:id="rId3">
                  <a:extLst>
                    <a:ext uri="{A12FA001-AC4F-418D-AE19-62706E023703}">
                      <ahyp:hlinkClr val="tx"/>
                    </a:ext>
                  </a:extLst>
                </a:hlinkClick>
              </a:rPr>
              <a:t>Heart Disease Dataset (kaggle.com)</a:t>
            </a:r>
            <a:endParaRPr sz="1200">
              <a:solidFill>
                <a:schemeClr val="dk2"/>
              </a:solidFill>
            </a:endParaRPr>
          </a:p>
        </p:txBody>
      </p:sp>
      <p:pic>
        <p:nvPicPr>
          <p:cNvPr id="73" name="Google Shape;73;p15"/>
          <p:cNvPicPr preferRelativeResize="0"/>
          <p:nvPr/>
        </p:nvPicPr>
        <p:blipFill>
          <a:blip r:embed="rId4">
            <a:alphaModFix/>
          </a:blip>
          <a:stretch>
            <a:fillRect/>
          </a:stretch>
        </p:blipFill>
        <p:spPr>
          <a:xfrm>
            <a:off x="4990051" y="1633638"/>
            <a:ext cx="3639275" cy="29357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457200" rtl="0" algn="l">
              <a:spcBef>
                <a:spcPts val="0"/>
              </a:spcBef>
              <a:spcAft>
                <a:spcPts val="0"/>
              </a:spcAft>
              <a:buNone/>
            </a:pPr>
            <a:r>
              <a:rPr b="1" lang="en">
                <a:solidFill>
                  <a:srgbClr val="CC0000"/>
                </a:solidFill>
              </a:rPr>
              <a:t>Purpose of the Analysis </a:t>
            </a:r>
            <a:endParaRPr b="1">
              <a:solidFill>
                <a:srgbClr val="CC0000"/>
              </a:solidFill>
            </a:endParaRPr>
          </a:p>
        </p:txBody>
      </p:sp>
      <p:sp>
        <p:nvSpPr>
          <p:cNvPr id="79" name="Google Shape;79;p16"/>
          <p:cNvSpPr txBox="1"/>
          <p:nvPr/>
        </p:nvSpPr>
        <p:spPr>
          <a:xfrm>
            <a:off x="377575" y="1709575"/>
            <a:ext cx="5218200" cy="16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Can we predict the presence of </a:t>
            </a:r>
            <a:endParaRPr b="1" sz="2400">
              <a:solidFill>
                <a:schemeClr val="dk1"/>
              </a:solidFill>
              <a:latin typeface="Calibri"/>
              <a:ea typeface="Calibri"/>
              <a:cs typeface="Calibri"/>
              <a:sym typeface="Calibri"/>
            </a:endParaRPr>
          </a:p>
          <a:p>
            <a:pPr indent="0" lvl="0" marL="0" rtl="0" algn="ctr">
              <a:spcBef>
                <a:spcPts val="0"/>
              </a:spcBef>
              <a:spcAft>
                <a:spcPts val="0"/>
              </a:spcAft>
              <a:buNone/>
            </a:pPr>
            <a:r>
              <a:rPr b="1" lang="en" sz="2400">
                <a:solidFill>
                  <a:schemeClr val="dk1"/>
                </a:solidFill>
                <a:latin typeface="Calibri"/>
                <a:ea typeface="Calibri"/>
                <a:cs typeface="Calibri"/>
                <a:sym typeface="Calibri"/>
              </a:rPr>
              <a:t>heart disease </a:t>
            </a:r>
            <a:endParaRPr b="1" sz="2400">
              <a:solidFill>
                <a:schemeClr val="dk1"/>
              </a:solidFill>
              <a:latin typeface="Calibri"/>
              <a:ea typeface="Calibri"/>
              <a:cs typeface="Calibri"/>
              <a:sym typeface="Calibri"/>
            </a:endParaRPr>
          </a:p>
          <a:p>
            <a:pPr indent="0" lvl="0" marL="0" rtl="0" algn="ctr">
              <a:spcBef>
                <a:spcPts val="0"/>
              </a:spcBef>
              <a:spcAft>
                <a:spcPts val="0"/>
              </a:spcAft>
              <a:buNone/>
            </a:pPr>
            <a:r>
              <a:rPr b="1" lang="en" sz="2400">
                <a:solidFill>
                  <a:schemeClr val="dk1"/>
                </a:solidFill>
                <a:latin typeface="Calibri"/>
                <a:ea typeface="Calibri"/>
                <a:cs typeface="Calibri"/>
                <a:sym typeface="Calibri"/>
              </a:rPr>
              <a:t>using </a:t>
            </a:r>
            <a:endParaRPr b="1" sz="2400">
              <a:solidFill>
                <a:schemeClr val="dk1"/>
              </a:solidFill>
              <a:latin typeface="Calibri"/>
              <a:ea typeface="Calibri"/>
              <a:cs typeface="Calibri"/>
              <a:sym typeface="Calibri"/>
            </a:endParaRPr>
          </a:p>
          <a:p>
            <a:pPr indent="0" lvl="0" marL="0" rtl="0" algn="ctr">
              <a:spcBef>
                <a:spcPts val="0"/>
              </a:spcBef>
              <a:spcAft>
                <a:spcPts val="0"/>
              </a:spcAft>
              <a:buNone/>
            </a:pPr>
            <a:r>
              <a:rPr b="1" lang="en" sz="2400">
                <a:solidFill>
                  <a:schemeClr val="dk1"/>
                </a:solidFill>
                <a:latin typeface="Calibri"/>
                <a:ea typeface="Calibri"/>
                <a:cs typeface="Calibri"/>
                <a:sym typeface="Calibri"/>
              </a:rPr>
              <a:t>clinical data?</a:t>
            </a:r>
            <a:endParaRPr b="1" sz="1800">
              <a:solidFill>
                <a:schemeClr val="dk2"/>
              </a:solidFill>
              <a:latin typeface="Calibri"/>
              <a:ea typeface="Calibri"/>
              <a:cs typeface="Calibri"/>
              <a:sym typeface="Calibri"/>
            </a:endParaRPr>
          </a:p>
        </p:txBody>
      </p:sp>
      <p:pic>
        <p:nvPicPr>
          <p:cNvPr id="80" name="Google Shape;80;p16"/>
          <p:cNvPicPr preferRelativeResize="0"/>
          <p:nvPr/>
        </p:nvPicPr>
        <p:blipFill>
          <a:blip r:embed="rId3">
            <a:alphaModFix/>
          </a:blip>
          <a:stretch>
            <a:fillRect/>
          </a:stretch>
        </p:blipFill>
        <p:spPr>
          <a:xfrm>
            <a:off x="5822275" y="1305575"/>
            <a:ext cx="2857900" cy="243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C</a:t>
            </a:r>
            <a:r>
              <a:rPr b="1" lang="en">
                <a:solidFill>
                  <a:srgbClr val="CC0000"/>
                </a:solidFill>
              </a:rPr>
              <a:t>orrelations among different variables</a:t>
            </a:r>
            <a:endParaRPr b="1">
              <a:solidFill>
                <a:srgbClr val="CC0000"/>
              </a:solidFill>
            </a:endParaRPr>
          </a:p>
        </p:txBody>
      </p:sp>
      <p:sp>
        <p:nvSpPr>
          <p:cNvPr id="86" name="Google Shape;86;p17"/>
          <p:cNvSpPr txBox="1"/>
          <p:nvPr>
            <p:ph idx="1" type="body"/>
          </p:nvPr>
        </p:nvSpPr>
        <p:spPr>
          <a:xfrm>
            <a:off x="311700" y="1152475"/>
            <a:ext cx="3793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Strong Positive correlation</a:t>
            </a:r>
            <a:endParaRPr sz="1291"/>
          </a:p>
          <a:p>
            <a:pPr indent="-310635" lvl="1" marL="914400" rtl="0" algn="l">
              <a:spcBef>
                <a:spcPts val="0"/>
              </a:spcBef>
              <a:spcAft>
                <a:spcPts val="0"/>
              </a:spcAft>
              <a:buSzPts val="1292"/>
              <a:buChar char="➢"/>
            </a:pPr>
            <a:r>
              <a:rPr lang="en" sz="1291"/>
              <a:t>Chest pain</a:t>
            </a:r>
            <a:endParaRPr sz="1291"/>
          </a:p>
          <a:p>
            <a:pPr indent="-310635" lvl="1" marL="914400" rtl="0" algn="l">
              <a:spcBef>
                <a:spcPts val="0"/>
              </a:spcBef>
              <a:spcAft>
                <a:spcPts val="0"/>
              </a:spcAft>
              <a:buSzPts val="1292"/>
              <a:buChar char="➢"/>
            </a:pPr>
            <a:r>
              <a:rPr lang="en" sz="1291"/>
              <a:t>Abnormal ST curve on ECG</a:t>
            </a:r>
            <a:endParaRPr sz="1291"/>
          </a:p>
          <a:p>
            <a:pPr indent="-310635" lvl="1" marL="914400" rtl="0" algn="l">
              <a:spcBef>
                <a:spcPts val="0"/>
              </a:spcBef>
              <a:spcAft>
                <a:spcPts val="0"/>
              </a:spcAft>
              <a:buSzPts val="1292"/>
              <a:buChar char="➢"/>
            </a:pPr>
            <a:r>
              <a:rPr lang="en" sz="1291"/>
              <a:t>Blocked arteries</a:t>
            </a:r>
            <a:endParaRPr sz="1291"/>
          </a:p>
          <a:p>
            <a:pPr indent="0" lvl="0" marL="914400" rtl="0" algn="l">
              <a:spcBef>
                <a:spcPts val="0"/>
              </a:spcBef>
              <a:spcAft>
                <a:spcPts val="0"/>
              </a:spcAft>
              <a:buNone/>
            </a:pPr>
            <a:r>
              <a:t/>
            </a:r>
            <a:endParaRPr sz="1291"/>
          </a:p>
          <a:p>
            <a:pPr indent="-342900" lvl="0" marL="457200" rtl="0" algn="l">
              <a:spcBef>
                <a:spcPts val="0"/>
              </a:spcBef>
              <a:spcAft>
                <a:spcPts val="0"/>
              </a:spcAft>
              <a:buSzPts val="1800"/>
              <a:buChar char="❖"/>
            </a:pPr>
            <a:r>
              <a:rPr lang="en" sz="1800"/>
              <a:t>Strong </a:t>
            </a:r>
            <a:r>
              <a:rPr lang="en"/>
              <a:t>Negative </a:t>
            </a:r>
            <a:r>
              <a:rPr lang="en" sz="1800"/>
              <a:t>correlation</a:t>
            </a:r>
            <a:endParaRPr sz="1291"/>
          </a:p>
          <a:p>
            <a:pPr indent="-310635" lvl="1" marL="914400" rtl="0" algn="l">
              <a:spcBef>
                <a:spcPts val="0"/>
              </a:spcBef>
              <a:spcAft>
                <a:spcPts val="0"/>
              </a:spcAft>
              <a:buSzPts val="1292"/>
              <a:buChar char="➢"/>
            </a:pPr>
            <a:r>
              <a:rPr lang="en" sz="1291"/>
              <a:t>Maximum heart rate</a:t>
            </a:r>
            <a:endParaRPr sz="1291"/>
          </a:p>
          <a:p>
            <a:pPr indent="0" lvl="0" marL="914400" rtl="0" algn="l">
              <a:spcBef>
                <a:spcPts val="0"/>
              </a:spcBef>
              <a:spcAft>
                <a:spcPts val="0"/>
              </a:spcAft>
              <a:buNone/>
            </a:pPr>
            <a:r>
              <a:t/>
            </a:r>
            <a:endParaRPr sz="1291"/>
          </a:p>
          <a:p>
            <a:pPr indent="-342900" lvl="0" marL="457200" rtl="0" algn="l">
              <a:spcBef>
                <a:spcPts val="0"/>
              </a:spcBef>
              <a:spcAft>
                <a:spcPts val="0"/>
              </a:spcAft>
              <a:buSzPts val="1800"/>
              <a:buChar char="❖"/>
            </a:pPr>
            <a:r>
              <a:rPr lang="en"/>
              <a:t>Other Positive correlations</a:t>
            </a:r>
            <a:endParaRPr/>
          </a:p>
          <a:p>
            <a:pPr indent="-310635" lvl="1" marL="914400" rtl="0" algn="l">
              <a:spcBef>
                <a:spcPts val="0"/>
              </a:spcBef>
              <a:spcAft>
                <a:spcPts val="0"/>
              </a:spcAft>
              <a:buSzPts val="1292"/>
              <a:buChar char="➢"/>
            </a:pPr>
            <a:r>
              <a:rPr lang="en" sz="1291"/>
              <a:t>Age</a:t>
            </a:r>
            <a:endParaRPr sz="1291"/>
          </a:p>
          <a:p>
            <a:pPr indent="-310635" lvl="1" marL="914400" rtl="0" algn="l">
              <a:spcBef>
                <a:spcPts val="0"/>
              </a:spcBef>
              <a:spcAft>
                <a:spcPts val="0"/>
              </a:spcAft>
              <a:buSzPts val="1292"/>
              <a:buChar char="➢"/>
            </a:pPr>
            <a:r>
              <a:rPr lang="en" sz="1291"/>
              <a:t>Sex</a:t>
            </a:r>
            <a:endParaRPr sz="1291"/>
          </a:p>
          <a:p>
            <a:pPr indent="-310635" lvl="1" marL="914400" rtl="0" algn="l">
              <a:spcBef>
                <a:spcPts val="0"/>
              </a:spcBef>
              <a:spcAft>
                <a:spcPts val="0"/>
              </a:spcAft>
              <a:buSzPts val="1292"/>
              <a:buChar char="➢"/>
            </a:pPr>
            <a:r>
              <a:rPr lang="en" sz="1291"/>
              <a:t>Resting Blood pressure</a:t>
            </a:r>
            <a:endParaRPr sz="1291"/>
          </a:p>
          <a:p>
            <a:pPr indent="-310635" lvl="1" marL="914400" rtl="0" algn="l">
              <a:spcBef>
                <a:spcPts val="0"/>
              </a:spcBef>
              <a:spcAft>
                <a:spcPts val="0"/>
              </a:spcAft>
              <a:buSzPts val="1292"/>
              <a:buChar char="➢"/>
            </a:pPr>
            <a:r>
              <a:rPr lang="en" sz="1291"/>
              <a:t>Cholesterol</a:t>
            </a:r>
            <a:endParaRPr sz="1291"/>
          </a:p>
          <a:p>
            <a:pPr indent="-310635" lvl="1" marL="914400" rtl="0" algn="l">
              <a:spcBef>
                <a:spcPts val="0"/>
              </a:spcBef>
              <a:spcAft>
                <a:spcPts val="0"/>
              </a:spcAft>
              <a:buSzPts val="1292"/>
              <a:buChar char="➢"/>
            </a:pPr>
            <a:r>
              <a:rPr lang="en" sz="1291"/>
              <a:t>Fasting blood sugar </a:t>
            </a:r>
            <a:endParaRPr sz="1291"/>
          </a:p>
          <a:p>
            <a:pPr indent="0" lvl="0" marL="0" rtl="0" algn="l">
              <a:spcBef>
                <a:spcPts val="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4572000" y="1152475"/>
            <a:ext cx="4297370" cy="3820976"/>
          </a:xfrm>
          <a:prstGeom prst="rect">
            <a:avLst/>
          </a:prstGeom>
          <a:noFill/>
          <a:ln>
            <a:noFill/>
          </a:ln>
        </p:spPr>
      </p:pic>
      <p:pic>
        <p:nvPicPr>
          <p:cNvPr id="88" name="Google Shape;88;p17"/>
          <p:cNvPicPr preferRelativeResize="0"/>
          <p:nvPr/>
        </p:nvPicPr>
        <p:blipFill>
          <a:blip r:embed="rId4">
            <a:alphaModFix/>
          </a:blip>
          <a:stretch>
            <a:fillRect/>
          </a:stretch>
        </p:blipFill>
        <p:spPr>
          <a:xfrm>
            <a:off x="6693550" y="4023775"/>
            <a:ext cx="1285751" cy="323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70500" y="157600"/>
            <a:ext cx="5773200" cy="6366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b="1" lang="en" sz="2400">
                <a:solidFill>
                  <a:srgbClr val="CC0000"/>
                </a:solidFill>
                <a:highlight>
                  <a:srgbClr val="F8F9FA"/>
                </a:highlight>
              </a:rPr>
              <a:t>Does gender matter in heart disease?</a:t>
            </a:r>
            <a:endParaRPr b="1" sz="2400">
              <a:solidFill>
                <a:srgbClr val="CC0000"/>
              </a:solidFill>
              <a:highlight>
                <a:srgbClr val="F8F9FA"/>
              </a:highlight>
            </a:endParaRPr>
          </a:p>
          <a:p>
            <a:pPr indent="0" lvl="0" marL="0" rtl="0" algn="l">
              <a:spcBef>
                <a:spcPts val="0"/>
              </a:spcBef>
              <a:spcAft>
                <a:spcPts val="0"/>
              </a:spcAft>
              <a:buNone/>
            </a:pPr>
            <a:r>
              <a:t/>
            </a:r>
            <a:endParaRPr sz="2400"/>
          </a:p>
        </p:txBody>
      </p:sp>
      <p:sp>
        <p:nvSpPr>
          <p:cNvPr id="94" name="Google Shape;94;p18"/>
          <p:cNvSpPr txBox="1"/>
          <p:nvPr>
            <p:ph idx="1" type="body"/>
          </p:nvPr>
        </p:nvSpPr>
        <p:spPr>
          <a:xfrm>
            <a:off x="297925" y="828375"/>
            <a:ext cx="5417100" cy="795000"/>
          </a:xfrm>
          <a:prstGeom prst="rect">
            <a:avLst/>
          </a:prstGeom>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lang="en" sz="1400">
                <a:solidFill>
                  <a:schemeClr val="dk1"/>
                </a:solidFill>
                <a:highlight>
                  <a:srgbClr val="FFFFFF"/>
                </a:highlight>
              </a:rPr>
              <a:t>There is a significant association between gender and heart disease.</a:t>
            </a:r>
            <a:endParaRPr sz="1400">
              <a:solidFill>
                <a:schemeClr val="dk1"/>
              </a:solidFill>
              <a:highlight>
                <a:srgbClr val="FFFFFF"/>
              </a:highlight>
            </a:endParaRPr>
          </a:p>
          <a:p>
            <a:pPr indent="0" lvl="0" marL="0" marR="38100" rtl="0" algn="l">
              <a:lnSpc>
                <a:spcPct val="128571"/>
              </a:lnSpc>
              <a:spcBef>
                <a:spcPts val="0"/>
              </a:spcBef>
              <a:spcAft>
                <a:spcPts val="0"/>
              </a:spcAft>
              <a:buClr>
                <a:schemeClr val="dk1"/>
              </a:buClr>
              <a:buSzPts val="1100"/>
              <a:buFont typeface="Arial"/>
              <a:buNone/>
            </a:pPr>
            <a:r>
              <a:rPr lang="en" sz="1400">
                <a:solidFill>
                  <a:srgbClr val="1F1F1F"/>
                </a:solidFill>
                <a:highlight>
                  <a:srgbClr val="F8F9FA"/>
                </a:highlight>
              </a:rPr>
              <a:t>Men suffer from heart disease more often.</a:t>
            </a:r>
            <a:endParaRPr sz="1400">
              <a:solidFill>
                <a:schemeClr val="dk1"/>
              </a:solidFill>
              <a:highlight>
                <a:srgbClr val="FFFFFF"/>
              </a:highlight>
            </a:endParaRPr>
          </a:p>
          <a:p>
            <a:pPr indent="0" lvl="0" marL="0" rtl="0" algn="l">
              <a:lnSpc>
                <a:spcPct val="110795"/>
              </a:lnSpc>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lnSpc>
                <a:spcPct val="110795"/>
              </a:lnSpc>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marR="38100" rtl="0" algn="l">
              <a:lnSpc>
                <a:spcPct val="128571"/>
              </a:lnSpc>
              <a:spcBef>
                <a:spcPts val="0"/>
              </a:spcBef>
              <a:spcAft>
                <a:spcPts val="0"/>
              </a:spcAft>
              <a:buClr>
                <a:schemeClr val="dk1"/>
              </a:buClr>
              <a:buSzPts val="1100"/>
              <a:buFont typeface="Arial"/>
              <a:buNone/>
            </a:pPr>
            <a:r>
              <a:t/>
            </a:r>
            <a:endParaRPr sz="1500">
              <a:solidFill>
                <a:srgbClr val="1F1F1F"/>
              </a:solidFill>
              <a:highlight>
                <a:srgbClr val="F8F9FA"/>
              </a:highlight>
            </a:endParaRPr>
          </a:p>
          <a:p>
            <a:pPr indent="0" lvl="0" marL="0" marR="38100" rtl="0" algn="l">
              <a:lnSpc>
                <a:spcPct val="128571"/>
              </a:lnSpc>
              <a:spcBef>
                <a:spcPts val="0"/>
              </a:spcBef>
              <a:spcAft>
                <a:spcPts val="0"/>
              </a:spcAft>
              <a:buClr>
                <a:schemeClr val="dk1"/>
              </a:buClr>
              <a:buSzPts val="1100"/>
              <a:buFont typeface="Arial"/>
              <a:buNone/>
            </a:pPr>
            <a:r>
              <a:t/>
            </a:r>
            <a:endParaRPr sz="1500">
              <a:solidFill>
                <a:srgbClr val="1F1F1F"/>
              </a:solidFill>
              <a:highlight>
                <a:srgbClr val="F8F9FA"/>
              </a:highlight>
            </a:endParaRPr>
          </a:p>
          <a:p>
            <a:pPr indent="0" lvl="0" marL="0" rtl="0" algn="l">
              <a:lnSpc>
                <a:spcPct val="110795"/>
              </a:lnSpc>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lnSpc>
                <a:spcPct val="110795"/>
              </a:lnSpc>
              <a:spcBef>
                <a:spcPts val="0"/>
              </a:spcBef>
              <a:spcAft>
                <a:spcPts val="0"/>
              </a:spcAft>
              <a:buClr>
                <a:schemeClr val="dk1"/>
              </a:buClr>
              <a:buSzPts val="1100"/>
              <a:buFont typeface="Arial"/>
              <a:buNone/>
            </a:pPr>
            <a:r>
              <a:t/>
            </a:r>
            <a:endParaRPr sz="1500">
              <a:solidFill>
                <a:schemeClr val="dk1"/>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500">
                <a:solidFill>
                  <a:schemeClr val="dk1"/>
                </a:solidFill>
              </a:rPr>
              <a:t> </a:t>
            </a:r>
            <a:endParaRPr sz="1500"/>
          </a:p>
        </p:txBody>
      </p:sp>
      <p:pic>
        <p:nvPicPr>
          <p:cNvPr id="95" name="Google Shape;95;p18"/>
          <p:cNvPicPr preferRelativeResize="0"/>
          <p:nvPr/>
        </p:nvPicPr>
        <p:blipFill rotWithShape="1">
          <a:blip r:embed="rId3">
            <a:alphaModFix/>
          </a:blip>
          <a:srcRect b="0" l="0" r="52159" t="0"/>
          <a:stretch/>
        </p:blipFill>
        <p:spPr>
          <a:xfrm>
            <a:off x="402150" y="1698975"/>
            <a:ext cx="3493674" cy="3444525"/>
          </a:xfrm>
          <a:prstGeom prst="rect">
            <a:avLst/>
          </a:prstGeom>
          <a:noFill/>
          <a:ln>
            <a:noFill/>
          </a:ln>
        </p:spPr>
      </p:pic>
      <p:pic>
        <p:nvPicPr>
          <p:cNvPr id="96" name="Google Shape;96;p18"/>
          <p:cNvPicPr preferRelativeResize="0"/>
          <p:nvPr/>
        </p:nvPicPr>
        <p:blipFill>
          <a:blip r:embed="rId4">
            <a:alphaModFix/>
          </a:blip>
          <a:stretch>
            <a:fillRect/>
          </a:stretch>
        </p:blipFill>
        <p:spPr>
          <a:xfrm>
            <a:off x="5799810" y="465063"/>
            <a:ext cx="1071550" cy="1118150"/>
          </a:xfrm>
          <a:prstGeom prst="rect">
            <a:avLst/>
          </a:prstGeom>
          <a:noFill/>
          <a:ln>
            <a:noFill/>
          </a:ln>
        </p:spPr>
      </p:pic>
      <p:pic>
        <p:nvPicPr>
          <p:cNvPr id="97" name="Google Shape;97;p18"/>
          <p:cNvPicPr preferRelativeResize="0"/>
          <p:nvPr/>
        </p:nvPicPr>
        <p:blipFill>
          <a:blip r:embed="rId5">
            <a:alphaModFix/>
          </a:blip>
          <a:stretch>
            <a:fillRect/>
          </a:stretch>
        </p:blipFill>
        <p:spPr>
          <a:xfrm>
            <a:off x="6956125" y="157600"/>
            <a:ext cx="1200104" cy="1160100"/>
          </a:xfrm>
          <a:prstGeom prst="rect">
            <a:avLst/>
          </a:prstGeom>
          <a:noFill/>
          <a:ln>
            <a:noFill/>
          </a:ln>
        </p:spPr>
      </p:pic>
      <p:sp>
        <p:nvSpPr>
          <p:cNvPr id="98" name="Google Shape;98;p18"/>
          <p:cNvSpPr txBox="1"/>
          <p:nvPr/>
        </p:nvSpPr>
        <p:spPr>
          <a:xfrm>
            <a:off x="8156225" y="47800"/>
            <a:ext cx="833700" cy="11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400">
                <a:solidFill>
                  <a:srgbClr val="1E1E1E"/>
                </a:solidFill>
                <a:highlight>
                  <a:srgbClr val="FF0000"/>
                </a:highlight>
              </a:rPr>
              <a:t>?</a:t>
            </a:r>
            <a:endParaRPr b="1" sz="9400">
              <a:solidFill>
                <a:srgbClr val="1E1E1E"/>
              </a:solidFill>
              <a:highlight>
                <a:srgbClr val="FF0000"/>
              </a:highlight>
            </a:endParaRPr>
          </a:p>
        </p:txBody>
      </p:sp>
      <p:pic>
        <p:nvPicPr>
          <p:cNvPr id="99" name="Google Shape;99;p18"/>
          <p:cNvPicPr preferRelativeResize="0"/>
          <p:nvPr/>
        </p:nvPicPr>
        <p:blipFill rotWithShape="1">
          <a:blip r:embed="rId3">
            <a:alphaModFix/>
          </a:blip>
          <a:srcRect b="0" l="47769" r="0" t="0"/>
          <a:stretch/>
        </p:blipFill>
        <p:spPr>
          <a:xfrm>
            <a:off x="4428400" y="1636929"/>
            <a:ext cx="3727824" cy="35686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98"/>
                                        </p:tgtEl>
                                        <p:attrNameLst>
                                          <p:attrName>ppt_y</p:attrName>
                                        </p:attrNameLst>
                                      </p:cBhvr>
                                      <p:tavLst>
                                        <p:tav fmla="" tm="0">
                                          <p:val>
                                            <p:strVal val="#ppt_y"/>
                                          </p:val>
                                        </p:tav>
                                        <p:tav fmla="" tm="100000">
                                          <p:val>
                                            <p:strVal val="#ppt_y-1"/>
                                          </p:val>
                                        </p:tav>
                                      </p:tavLst>
                                    </p:anim>
                                    <p:set>
                                      <p:cBhvr>
                                        <p:cTn dur="1" fill="hold">
                                          <p:stCondLst>
                                            <p:cond delay="1000"/>
                                          </p:stCondLst>
                                        </p:cTn>
                                        <p:tgtEl>
                                          <p:spTgt spid="98"/>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96"/>
                                        </p:tgtEl>
                                        <p:attrNameLst>
                                          <p:attrName>ppt_y</p:attrName>
                                        </p:attrNameLst>
                                      </p:cBhvr>
                                      <p:tavLst>
                                        <p:tav fmla="" tm="0">
                                          <p:val>
                                            <p:strVal val="#ppt_y"/>
                                          </p:val>
                                        </p:tav>
                                        <p:tav fmla="" tm="100000">
                                          <p:val>
                                            <p:strVal val="#ppt_y-1"/>
                                          </p:val>
                                        </p:tav>
                                      </p:tavLst>
                                    </p:anim>
                                    <p:set>
                                      <p:cBhvr>
                                        <p:cTn dur="1" fill="hold">
                                          <p:stCondLst>
                                            <p:cond delay="1000"/>
                                          </p:stCondLst>
                                        </p:cTn>
                                        <p:tgtEl>
                                          <p:spTgt spid="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1000"/>
                                        <p:tgtEl>
                                          <p:spTgt spid="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198775"/>
            <a:ext cx="8520600" cy="7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CC0000"/>
                </a:solidFill>
              </a:rPr>
              <a:t>Are older patients more likely to experience exercise-induced angina and abnormal ST depression levels?</a:t>
            </a:r>
            <a:endParaRPr b="1" sz="2200">
              <a:solidFill>
                <a:srgbClr val="CC0000"/>
              </a:solidFill>
            </a:endParaRPr>
          </a:p>
        </p:txBody>
      </p:sp>
      <p:sp>
        <p:nvSpPr>
          <p:cNvPr id="105" name="Google Shape;105;p19"/>
          <p:cNvSpPr/>
          <p:nvPr/>
        </p:nvSpPr>
        <p:spPr>
          <a:xfrm>
            <a:off x="725000" y="1176563"/>
            <a:ext cx="7566000" cy="13056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50">
                <a:solidFill>
                  <a:srgbClr val="001D35"/>
                </a:solidFill>
                <a:highlight>
                  <a:srgbClr val="FFFFFF"/>
                </a:highlight>
                <a:latin typeface="Roboto"/>
                <a:ea typeface="Roboto"/>
                <a:cs typeface="Roboto"/>
                <a:sym typeface="Roboto"/>
              </a:rPr>
              <a:t>Exercise-induced angina</a:t>
            </a:r>
            <a:r>
              <a:rPr lang="en" sz="1350">
                <a:solidFill>
                  <a:srgbClr val="001D35"/>
                </a:solidFill>
                <a:highlight>
                  <a:srgbClr val="FFFFFF"/>
                </a:highlight>
                <a:latin typeface="Roboto"/>
                <a:ea typeface="Roboto"/>
                <a:cs typeface="Roboto"/>
                <a:sym typeface="Roboto"/>
              </a:rPr>
              <a:t> is </a:t>
            </a:r>
            <a:r>
              <a:rPr lang="en" sz="1350">
                <a:solidFill>
                  <a:schemeClr val="dk1"/>
                </a:solidFill>
                <a:latin typeface="Roboto"/>
                <a:ea typeface="Roboto"/>
                <a:cs typeface="Roboto"/>
                <a:sym typeface="Roboto"/>
              </a:rPr>
              <a:t>a type of chest pain that occurs when the heart muscle doesn't get enough oxygen while exercising.</a:t>
            </a:r>
            <a:endParaRPr sz="135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350">
              <a:solidFill>
                <a:schemeClr val="dk1"/>
              </a:solidFill>
              <a:latin typeface="Roboto"/>
              <a:ea typeface="Roboto"/>
              <a:cs typeface="Roboto"/>
              <a:sym typeface="Roboto"/>
            </a:endParaRPr>
          </a:p>
        </p:txBody>
      </p:sp>
      <p:sp>
        <p:nvSpPr>
          <p:cNvPr id="106" name="Google Shape;106;p19"/>
          <p:cNvSpPr/>
          <p:nvPr/>
        </p:nvSpPr>
        <p:spPr>
          <a:xfrm>
            <a:off x="725000" y="2439525"/>
            <a:ext cx="7566000" cy="14073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1D35"/>
                </a:solidFill>
                <a:highlight>
                  <a:srgbClr val="FFFFFF"/>
                </a:highlight>
                <a:latin typeface="Roboto"/>
                <a:ea typeface="Roboto"/>
                <a:cs typeface="Roboto"/>
                <a:sym typeface="Roboto"/>
              </a:rPr>
              <a:t>An abnormal ST depression levels </a:t>
            </a:r>
            <a:r>
              <a:rPr lang="en">
                <a:solidFill>
                  <a:srgbClr val="001D35"/>
                </a:solidFill>
                <a:highlight>
                  <a:srgbClr val="FFFFFF"/>
                </a:highlight>
                <a:latin typeface="Roboto"/>
                <a:ea typeface="Roboto"/>
                <a:cs typeface="Roboto"/>
                <a:sym typeface="Roboto"/>
              </a:rPr>
              <a:t>on an electrocardiogram (ECG) is </a:t>
            </a:r>
            <a:r>
              <a:rPr lang="en">
                <a:solidFill>
                  <a:schemeClr val="dk1"/>
                </a:solidFill>
                <a:latin typeface="Roboto"/>
                <a:ea typeface="Roboto"/>
                <a:cs typeface="Roboto"/>
                <a:sym typeface="Roboto"/>
              </a:rPr>
              <a:t>when the ST segment appears below the baseline and is lower than normal. </a:t>
            </a:r>
            <a:r>
              <a:rPr lang="en">
                <a:solidFill>
                  <a:srgbClr val="231F20"/>
                </a:solidFill>
              </a:rPr>
              <a:t>It can indicate health conditions such as hypokalemia, myocardial ischemia, or a side effect of medications. </a:t>
            </a:r>
            <a:endParaRPr/>
          </a:p>
        </p:txBody>
      </p:sp>
      <p:pic>
        <p:nvPicPr>
          <p:cNvPr id="107" name="Google Shape;107;p19"/>
          <p:cNvPicPr preferRelativeResize="0"/>
          <p:nvPr/>
        </p:nvPicPr>
        <p:blipFill>
          <a:blip r:embed="rId3">
            <a:alphaModFix/>
          </a:blip>
          <a:stretch>
            <a:fillRect/>
          </a:stretch>
        </p:blipFill>
        <p:spPr>
          <a:xfrm>
            <a:off x="2922825" y="3795250"/>
            <a:ext cx="3298354" cy="130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175450" y="19805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0795"/>
              </a:lnSpc>
              <a:spcBef>
                <a:spcPts val="0"/>
              </a:spcBef>
              <a:spcAft>
                <a:spcPts val="0"/>
              </a:spcAft>
              <a:buClr>
                <a:schemeClr val="dk1"/>
              </a:buClr>
              <a:buSzPct val="110000"/>
              <a:buFont typeface="Arial"/>
              <a:buNone/>
            </a:pPr>
            <a:r>
              <a:t/>
            </a:r>
            <a:endParaRPr b="1" sz="1000">
              <a:solidFill>
                <a:schemeClr val="accent2"/>
              </a:solidFill>
            </a:endParaRPr>
          </a:p>
          <a:p>
            <a:pPr indent="0" lvl="0" marL="0" rtl="0" algn="l">
              <a:lnSpc>
                <a:spcPct val="110795"/>
              </a:lnSpc>
              <a:spcBef>
                <a:spcPts val="0"/>
              </a:spcBef>
              <a:spcAft>
                <a:spcPts val="0"/>
              </a:spcAft>
              <a:buNone/>
            </a:pPr>
            <a:r>
              <a:t/>
            </a:r>
            <a:endParaRPr/>
          </a:p>
        </p:txBody>
      </p:sp>
      <p:sp>
        <p:nvSpPr>
          <p:cNvPr id="113" name="Google Shape;113;p20"/>
          <p:cNvSpPr txBox="1"/>
          <p:nvPr>
            <p:ph idx="1" type="body"/>
          </p:nvPr>
        </p:nvSpPr>
        <p:spPr>
          <a:xfrm>
            <a:off x="65550" y="255800"/>
            <a:ext cx="4063800" cy="910800"/>
          </a:xfrm>
          <a:prstGeom prst="rect">
            <a:avLst/>
          </a:prstGeom>
          <a:solidFill>
            <a:schemeClr val="lt1"/>
          </a:solidFill>
        </p:spPr>
        <p:txBody>
          <a:bodyPr anchorCtr="0" anchor="t" bIns="91425" lIns="91425" spcFirstLastPara="1" rIns="91425" wrap="square" tIns="91425">
            <a:normAutofit fontScale="32500"/>
          </a:bodyPr>
          <a:lstStyle/>
          <a:p>
            <a:pPr indent="0" lvl="0" marL="0" rtl="0" algn="ctr">
              <a:lnSpc>
                <a:spcPct val="110795"/>
              </a:lnSpc>
              <a:spcBef>
                <a:spcPts val="0"/>
              </a:spcBef>
              <a:spcAft>
                <a:spcPts val="0"/>
              </a:spcAft>
              <a:buClr>
                <a:schemeClr val="dk1"/>
              </a:buClr>
              <a:buSzPts val="358"/>
              <a:buFont typeface="Arial"/>
              <a:buNone/>
            </a:pPr>
            <a:r>
              <a:rPr b="1" lang="en" sz="4723">
                <a:solidFill>
                  <a:srgbClr val="CC0000"/>
                </a:solidFill>
              </a:rPr>
              <a:t>Proportions of patients with exercise induced angina across age groups.</a:t>
            </a:r>
            <a:endParaRPr sz="4723">
              <a:solidFill>
                <a:srgbClr val="CC0000"/>
              </a:solidFill>
            </a:endParaRPr>
          </a:p>
          <a:p>
            <a:pPr indent="0" lvl="0" marL="0" rtl="0" algn="l">
              <a:spcBef>
                <a:spcPts val="0"/>
              </a:spcBef>
              <a:spcAft>
                <a:spcPts val="1200"/>
              </a:spcAft>
              <a:buNone/>
            </a:pPr>
            <a:r>
              <a:t/>
            </a:r>
            <a:endParaRPr/>
          </a:p>
        </p:txBody>
      </p:sp>
      <p:sp>
        <p:nvSpPr>
          <p:cNvPr id="114" name="Google Shape;114;p20"/>
          <p:cNvSpPr txBox="1"/>
          <p:nvPr>
            <p:ph idx="2" type="body"/>
          </p:nvPr>
        </p:nvSpPr>
        <p:spPr>
          <a:xfrm>
            <a:off x="4803875" y="255800"/>
            <a:ext cx="4121700" cy="843000"/>
          </a:xfrm>
          <a:prstGeom prst="rect">
            <a:avLst/>
          </a:prstGeom>
        </p:spPr>
        <p:txBody>
          <a:bodyPr anchorCtr="0" anchor="t" bIns="91425" lIns="91425" spcFirstLastPara="1" rIns="91425" wrap="square" tIns="91425">
            <a:noAutofit/>
          </a:bodyPr>
          <a:lstStyle/>
          <a:p>
            <a:pPr indent="0" lvl="0" marL="0" rtl="0" algn="ctr">
              <a:lnSpc>
                <a:spcPct val="110795"/>
              </a:lnSpc>
              <a:spcBef>
                <a:spcPts val="0"/>
              </a:spcBef>
              <a:spcAft>
                <a:spcPts val="0"/>
              </a:spcAft>
              <a:buClr>
                <a:schemeClr val="dk1"/>
              </a:buClr>
              <a:buSzPts val="1100"/>
              <a:buFont typeface="Arial"/>
              <a:buNone/>
            </a:pPr>
            <a:r>
              <a:rPr b="1" lang="en" sz="1500">
                <a:solidFill>
                  <a:srgbClr val="CC0000"/>
                </a:solidFill>
              </a:rPr>
              <a:t>Proportions of patients with exercise induced angina and abnormal ST depression levels across age groups.</a:t>
            </a:r>
            <a:endParaRPr sz="1500">
              <a:solidFill>
                <a:srgbClr val="CC0000"/>
              </a:solidFill>
            </a:endParaRPr>
          </a:p>
        </p:txBody>
      </p:sp>
      <p:sp>
        <p:nvSpPr>
          <p:cNvPr id="115" name="Google Shape;115;p20"/>
          <p:cNvSpPr txBox="1"/>
          <p:nvPr/>
        </p:nvSpPr>
        <p:spPr>
          <a:xfrm>
            <a:off x="175450" y="4354450"/>
            <a:ext cx="8664000" cy="6612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n" sz="1200">
                <a:solidFill>
                  <a:schemeClr val="dk1"/>
                </a:solidFill>
                <a:highlight>
                  <a:schemeClr val="lt1"/>
                </a:highlight>
              </a:rPr>
              <a:t>According to the result of the chi-squared test there is no significant association between age groups and exercise-induced angina with abnormal ST depression.</a:t>
            </a:r>
            <a:endParaRPr sz="1200">
              <a:solidFill>
                <a:schemeClr val="dk1"/>
              </a:solidFill>
              <a:highlight>
                <a:schemeClr val="lt1"/>
              </a:highlight>
            </a:endParaRPr>
          </a:p>
          <a:p>
            <a:pPr indent="0" lvl="0" marL="0" rtl="0" algn="l">
              <a:spcBef>
                <a:spcPts val="0"/>
              </a:spcBef>
              <a:spcAft>
                <a:spcPts val="0"/>
              </a:spcAft>
              <a:buNone/>
            </a:pPr>
            <a:r>
              <a:t/>
            </a:r>
            <a:endParaRPr sz="1800">
              <a:solidFill>
                <a:schemeClr val="dk2"/>
              </a:solidFill>
            </a:endParaRPr>
          </a:p>
        </p:txBody>
      </p:sp>
      <p:pic>
        <p:nvPicPr>
          <p:cNvPr id="116" name="Google Shape;116;p20"/>
          <p:cNvPicPr preferRelativeResize="0"/>
          <p:nvPr/>
        </p:nvPicPr>
        <p:blipFill>
          <a:blip r:embed="rId3">
            <a:alphaModFix/>
          </a:blip>
          <a:stretch>
            <a:fillRect/>
          </a:stretch>
        </p:blipFill>
        <p:spPr>
          <a:xfrm>
            <a:off x="65550" y="1350310"/>
            <a:ext cx="4340125" cy="2604090"/>
          </a:xfrm>
          <a:prstGeom prst="rect">
            <a:avLst/>
          </a:prstGeom>
          <a:noFill/>
          <a:ln>
            <a:noFill/>
          </a:ln>
        </p:spPr>
      </p:pic>
      <p:pic>
        <p:nvPicPr>
          <p:cNvPr id="117" name="Google Shape;117;p20"/>
          <p:cNvPicPr preferRelativeResize="0"/>
          <p:nvPr/>
        </p:nvPicPr>
        <p:blipFill>
          <a:blip r:embed="rId4">
            <a:alphaModFix/>
          </a:blip>
          <a:stretch>
            <a:fillRect/>
          </a:stretch>
        </p:blipFill>
        <p:spPr>
          <a:xfrm>
            <a:off x="4803875" y="1350325"/>
            <a:ext cx="4340125" cy="260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77625" y="371200"/>
            <a:ext cx="2808000" cy="1030500"/>
          </a:xfrm>
          <a:prstGeom prst="rect">
            <a:avLst/>
          </a:prstGeom>
        </p:spPr>
        <p:txBody>
          <a:bodyPr anchorCtr="0" anchor="b" bIns="91425" lIns="91425" spcFirstLastPara="1" rIns="91425" wrap="square" tIns="91425">
            <a:normAutofit fontScale="90000"/>
          </a:bodyPr>
          <a:lstStyle/>
          <a:p>
            <a:pPr indent="0" lvl="0" marL="0" rtl="0" algn="l">
              <a:lnSpc>
                <a:spcPct val="110795"/>
              </a:lnSpc>
              <a:spcBef>
                <a:spcPts val="0"/>
              </a:spcBef>
              <a:spcAft>
                <a:spcPts val="0"/>
              </a:spcAft>
              <a:buNone/>
            </a:pPr>
            <a:r>
              <a:t/>
            </a:r>
            <a:endParaRPr b="1" sz="1572">
              <a:solidFill>
                <a:srgbClr val="2F2F2F"/>
              </a:solidFill>
            </a:endParaRPr>
          </a:p>
          <a:p>
            <a:pPr indent="0" lvl="0" marL="0" rtl="0" algn="l">
              <a:lnSpc>
                <a:spcPct val="110795"/>
              </a:lnSpc>
              <a:spcBef>
                <a:spcPts val="0"/>
              </a:spcBef>
              <a:spcAft>
                <a:spcPts val="0"/>
              </a:spcAft>
              <a:buNone/>
            </a:pPr>
            <a:r>
              <a:t/>
            </a:r>
            <a:endParaRPr b="1" sz="1572">
              <a:solidFill>
                <a:srgbClr val="2F2F2F"/>
              </a:solidFill>
            </a:endParaRPr>
          </a:p>
          <a:p>
            <a:pPr indent="0" lvl="0" marL="0" rtl="0" algn="l">
              <a:lnSpc>
                <a:spcPct val="110795"/>
              </a:lnSpc>
              <a:spcBef>
                <a:spcPts val="0"/>
              </a:spcBef>
              <a:spcAft>
                <a:spcPts val="0"/>
              </a:spcAft>
              <a:buNone/>
            </a:pPr>
            <a:r>
              <a:t/>
            </a:r>
            <a:endParaRPr b="1" sz="1572">
              <a:solidFill>
                <a:srgbClr val="2F2F2F"/>
              </a:solidFill>
            </a:endParaRPr>
          </a:p>
          <a:p>
            <a:pPr indent="0" lvl="0" marL="0" rtl="0" algn="l">
              <a:lnSpc>
                <a:spcPct val="110795"/>
              </a:lnSpc>
              <a:spcBef>
                <a:spcPts val="0"/>
              </a:spcBef>
              <a:spcAft>
                <a:spcPts val="0"/>
              </a:spcAft>
              <a:buClr>
                <a:schemeClr val="dk1"/>
              </a:buClr>
              <a:buSzPct val="90000"/>
              <a:buFont typeface="Arial"/>
              <a:buNone/>
            </a:pPr>
            <a:r>
              <a:t/>
            </a:r>
            <a:endParaRPr b="1" i="1" sz="1222">
              <a:solidFill>
                <a:schemeClr val="accent2"/>
              </a:solidFill>
            </a:endParaRPr>
          </a:p>
          <a:p>
            <a:pPr indent="0" lvl="0" marL="0" rtl="0" algn="l">
              <a:lnSpc>
                <a:spcPct val="110795"/>
              </a:lnSpc>
              <a:spcBef>
                <a:spcPts val="0"/>
              </a:spcBef>
              <a:spcAft>
                <a:spcPts val="0"/>
              </a:spcAft>
              <a:buNone/>
            </a:pPr>
            <a:r>
              <a:rPr b="1" lang="en" sz="1572">
                <a:solidFill>
                  <a:srgbClr val="CC0000"/>
                </a:solidFill>
              </a:rPr>
              <a:t>Are patients with fasting blood sugar levels greater than 120 mg/dL more likely to have heart disease?</a:t>
            </a:r>
            <a:endParaRPr>
              <a:solidFill>
                <a:srgbClr val="CC0000"/>
              </a:solidFill>
            </a:endParaRPr>
          </a:p>
        </p:txBody>
      </p:sp>
      <p:pic>
        <p:nvPicPr>
          <p:cNvPr id="123" name="Google Shape;123;p21"/>
          <p:cNvPicPr preferRelativeResize="0"/>
          <p:nvPr/>
        </p:nvPicPr>
        <p:blipFill>
          <a:blip r:embed="rId3">
            <a:alphaModFix/>
          </a:blip>
          <a:stretch>
            <a:fillRect/>
          </a:stretch>
        </p:blipFill>
        <p:spPr>
          <a:xfrm>
            <a:off x="3347275" y="371200"/>
            <a:ext cx="5551650" cy="4163725"/>
          </a:xfrm>
          <a:prstGeom prst="rect">
            <a:avLst/>
          </a:prstGeom>
          <a:noFill/>
          <a:ln>
            <a:noFill/>
          </a:ln>
        </p:spPr>
      </p:pic>
      <p:sp>
        <p:nvSpPr>
          <p:cNvPr id="124" name="Google Shape;124;p21"/>
          <p:cNvSpPr txBox="1"/>
          <p:nvPr/>
        </p:nvSpPr>
        <p:spPr>
          <a:xfrm>
            <a:off x="230675" y="1502250"/>
            <a:ext cx="27723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F2F2F"/>
                </a:solidFill>
              </a:rPr>
              <a:t>The null hypothesis was not rejected.</a:t>
            </a:r>
            <a:endParaRPr sz="1200">
              <a:solidFill>
                <a:srgbClr val="2F2F2F"/>
              </a:solidFill>
            </a:endParaRPr>
          </a:p>
          <a:p>
            <a:pPr indent="0" lvl="0" marL="0" rtl="0" algn="l">
              <a:spcBef>
                <a:spcPts val="0"/>
              </a:spcBef>
              <a:spcAft>
                <a:spcPts val="0"/>
              </a:spcAft>
              <a:buClr>
                <a:schemeClr val="dk1"/>
              </a:buClr>
              <a:buSzPts val="1100"/>
              <a:buFont typeface="Arial"/>
              <a:buNone/>
            </a:pPr>
            <a:r>
              <a:t/>
            </a:r>
            <a:endParaRPr sz="1350">
              <a:solidFill>
                <a:srgbClr val="2F2F2F"/>
              </a:solidFill>
            </a:endParaRPr>
          </a:p>
          <a:p>
            <a:pPr indent="0" lvl="0" marL="0" rtl="0" algn="l">
              <a:spcBef>
                <a:spcPts val="0"/>
              </a:spcBef>
              <a:spcAft>
                <a:spcPts val="0"/>
              </a:spcAft>
              <a:buNone/>
            </a:pPr>
            <a:r>
              <a:t/>
            </a:r>
            <a:endParaRPr sz="1800">
              <a:solidFill>
                <a:schemeClr val="dk2"/>
              </a:solidFill>
            </a:endParaRPr>
          </a:p>
        </p:txBody>
      </p:sp>
      <p:sp>
        <p:nvSpPr>
          <p:cNvPr id="125" name="Google Shape;125;p21"/>
          <p:cNvSpPr txBox="1"/>
          <p:nvPr/>
        </p:nvSpPr>
        <p:spPr>
          <a:xfrm>
            <a:off x="230675" y="2005650"/>
            <a:ext cx="2738100" cy="6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F2F2F"/>
                </a:solidFill>
              </a:rPr>
              <a:t>But due to small frequencies in certain categories.</a:t>
            </a:r>
            <a:endParaRPr>
              <a:solidFill>
                <a:srgbClr val="2F2F2F"/>
              </a:solidFill>
            </a:endParaRPr>
          </a:p>
          <a:p>
            <a:pPr indent="0" lvl="0" marL="0" rtl="0" algn="l">
              <a:spcBef>
                <a:spcPts val="0"/>
              </a:spcBef>
              <a:spcAft>
                <a:spcPts val="0"/>
              </a:spcAft>
              <a:buNone/>
            </a:pPr>
            <a:r>
              <a:t/>
            </a:r>
            <a:endParaRPr sz="1800">
              <a:solidFill>
                <a:schemeClr val="dk2"/>
              </a:solidFill>
            </a:endParaRPr>
          </a:p>
        </p:txBody>
      </p:sp>
      <p:sp>
        <p:nvSpPr>
          <p:cNvPr id="126" name="Google Shape;126;p21"/>
          <p:cNvSpPr txBox="1"/>
          <p:nvPr/>
        </p:nvSpPr>
        <p:spPr>
          <a:xfrm>
            <a:off x="230675" y="2615538"/>
            <a:ext cx="26442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The data analysis indicates a potential relationship between the variables.</a:t>
            </a:r>
            <a:endParaRPr sz="1600">
              <a:solidFill>
                <a:schemeClr val="dk1"/>
              </a:solidFill>
            </a:endParaRPr>
          </a:p>
          <a:p>
            <a:pPr indent="0" lvl="0" marL="0" rtl="0" algn="l">
              <a:spcBef>
                <a:spcPts val="0"/>
              </a:spcBef>
              <a:spcAft>
                <a:spcPts val="0"/>
              </a:spcAft>
              <a:buNone/>
            </a:pPr>
            <a:r>
              <a:t/>
            </a:r>
            <a:endParaRPr sz="1800">
              <a:solidFill>
                <a:schemeClr val="dk2"/>
              </a:solidFill>
            </a:endParaRPr>
          </a:p>
        </p:txBody>
      </p:sp>
      <p:sp>
        <p:nvSpPr>
          <p:cNvPr id="127" name="Google Shape;127;p21"/>
          <p:cNvSpPr txBox="1"/>
          <p:nvPr/>
        </p:nvSpPr>
        <p:spPr>
          <a:xfrm>
            <a:off x="230675" y="3504425"/>
            <a:ext cx="2942700" cy="10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It would be beneficial to conduct further research to explore this relationship.</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